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58" r:id="rId5"/>
    <p:sldId id="297" r:id="rId6"/>
    <p:sldId id="272" r:id="rId7"/>
    <p:sldId id="273" r:id="rId8"/>
    <p:sldId id="298" r:id="rId9"/>
    <p:sldId id="276" r:id="rId10"/>
    <p:sldId id="270" r:id="rId11"/>
    <p:sldId id="271" r:id="rId12"/>
    <p:sldId id="306" r:id="rId13"/>
    <p:sldId id="307" r:id="rId14"/>
    <p:sldId id="308" r:id="rId15"/>
    <p:sldId id="309" r:id="rId16"/>
    <p:sldId id="310" r:id="rId17"/>
    <p:sldId id="311" r:id="rId18"/>
    <p:sldId id="278" r:id="rId19"/>
    <p:sldId id="305" r:id="rId20"/>
    <p:sldId id="279" r:id="rId21"/>
    <p:sldId id="280" r:id="rId22"/>
    <p:sldId id="268" r:id="rId23"/>
    <p:sldId id="312" r:id="rId24"/>
    <p:sldId id="281" r:id="rId25"/>
    <p:sldId id="313" r:id="rId26"/>
    <p:sldId id="284" r:id="rId27"/>
    <p:sldId id="314" r:id="rId28"/>
    <p:sldId id="315" r:id="rId29"/>
    <p:sldId id="316" r:id="rId30"/>
    <p:sldId id="317" r:id="rId31"/>
    <p:sldId id="318" r:id="rId32"/>
    <p:sldId id="264" r:id="rId33"/>
    <p:sldId id="290" r:id="rId34"/>
    <p:sldId id="319" r:id="rId35"/>
    <p:sldId id="320" r:id="rId36"/>
    <p:sldId id="321" r:id="rId37"/>
    <p:sldId id="322" r:id="rId38"/>
    <p:sldId id="323" r:id="rId39"/>
    <p:sldId id="324" r:id="rId40"/>
    <p:sldId id="325" r:id="rId41"/>
    <p:sldId id="326" r:id="rId42"/>
    <p:sldId id="327" r:id="rId43"/>
    <p:sldId id="299" r:id="rId44"/>
    <p:sldId id="300" r:id="rId45"/>
    <p:sldId id="267" r:id="rId46"/>
    <p:sldId id="301" r:id="rId47"/>
    <p:sldId id="304" r:id="rId48"/>
    <p:sldId id="262"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E636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2DC634B-E3F9-4ABB-9303-752329C3C14F}" v="2" dt="2026-03-16T20:16:32.89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3201"/>
    <p:restoredTop sz="96148"/>
  </p:normalViewPr>
  <p:slideViewPr>
    <p:cSldViewPr snapToGrid="0">
      <p:cViewPr varScale="1">
        <p:scale>
          <a:sx n="100" d="100"/>
          <a:sy n="100" d="100"/>
        </p:scale>
        <p:origin x="114" y="1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efan Jewett" userId="0ed2f1f5-f583-4dee-b49d-bc146d189c7e" providerId="ADAL" clId="{CAC4B761-5502-4F92-91B9-2514F52507E7}"/>
    <pc:docChg chg="undo custSel modSld">
      <pc:chgData name="Stefan Jewett" userId="0ed2f1f5-f583-4dee-b49d-bc146d189c7e" providerId="ADAL" clId="{CAC4B761-5502-4F92-91B9-2514F52507E7}" dt="2026-03-16T21:01:06.668" v="719" actId="207"/>
      <pc:docMkLst>
        <pc:docMk/>
      </pc:docMkLst>
      <pc:sldChg chg="modSp mod">
        <pc:chgData name="Stefan Jewett" userId="0ed2f1f5-f583-4dee-b49d-bc146d189c7e" providerId="ADAL" clId="{CAC4B761-5502-4F92-91B9-2514F52507E7}" dt="2026-03-16T18:11:06.087" v="1" actId="20577"/>
        <pc:sldMkLst>
          <pc:docMk/>
          <pc:sldMk cId="2959133845" sldId="258"/>
        </pc:sldMkLst>
        <pc:spChg chg="mod">
          <ac:chgData name="Stefan Jewett" userId="0ed2f1f5-f583-4dee-b49d-bc146d189c7e" providerId="ADAL" clId="{CAC4B761-5502-4F92-91B9-2514F52507E7}" dt="2026-03-16T18:11:06.087" v="1" actId="20577"/>
          <ac:spMkLst>
            <pc:docMk/>
            <pc:sldMk cId="2959133845" sldId="258"/>
            <ac:spMk id="11" creationId="{5F1D87CF-EEA6-7068-6CC7-B171AA9EF7A4}"/>
          </ac:spMkLst>
        </pc:spChg>
      </pc:sldChg>
      <pc:sldChg chg="modSp mod">
        <pc:chgData name="Stefan Jewett" userId="0ed2f1f5-f583-4dee-b49d-bc146d189c7e" providerId="ADAL" clId="{CAC4B761-5502-4F92-91B9-2514F52507E7}" dt="2026-03-16T21:00:34.595" v="709" actId="207"/>
        <pc:sldMkLst>
          <pc:docMk/>
          <pc:sldMk cId="2870422583" sldId="272"/>
        </pc:sldMkLst>
        <pc:spChg chg="mod">
          <ac:chgData name="Stefan Jewett" userId="0ed2f1f5-f583-4dee-b49d-bc146d189c7e" providerId="ADAL" clId="{CAC4B761-5502-4F92-91B9-2514F52507E7}" dt="2026-03-16T20:32:30.071" v="282" actId="1076"/>
          <ac:spMkLst>
            <pc:docMk/>
            <pc:sldMk cId="2870422583" sldId="272"/>
            <ac:spMk id="3" creationId="{44359469-7ECC-72B9-741A-207D1E778873}"/>
          </ac:spMkLst>
        </pc:spChg>
        <pc:graphicFrameChg chg="mod modGraphic">
          <ac:chgData name="Stefan Jewett" userId="0ed2f1f5-f583-4dee-b49d-bc146d189c7e" providerId="ADAL" clId="{CAC4B761-5502-4F92-91B9-2514F52507E7}" dt="2026-03-16T21:00:34.595" v="709" actId="207"/>
          <ac:graphicFrameMkLst>
            <pc:docMk/>
            <pc:sldMk cId="2870422583" sldId="272"/>
            <ac:graphicFrameMk id="6" creationId="{D8DEBB8A-DDBA-095B-B7EA-475436C3DE7E}"/>
          </ac:graphicFrameMkLst>
        </pc:graphicFrameChg>
      </pc:sldChg>
      <pc:sldChg chg="modSp mod">
        <pc:chgData name="Stefan Jewett" userId="0ed2f1f5-f583-4dee-b49d-bc146d189c7e" providerId="ADAL" clId="{CAC4B761-5502-4F92-91B9-2514F52507E7}" dt="2026-03-16T21:00:55.523" v="717" actId="207"/>
        <pc:sldMkLst>
          <pc:docMk/>
          <pc:sldMk cId="3713838737" sldId="273"/>
        </pc:sldMkLst>
        <pc:spChg chg="mod">
          <ac:chgData name="Stefan Jewett" userId="0ed2f1f5-f583-4dee-b49d-bc146d189c7e" providerId="ADAL" clId="{CAC4B761-5502-4F92-91B9-2514F52507E7}" dt="2026-03-16T20:31:41.687" v="274" actId="403"/>
          <ac:spMkLst>
            <pc:docMk/>
            <pc:sldMk cId="3713838737" sldId="273"/>
            <ac:spMk id="5" creationId="{71CE86A9-6710-6CDF-0869-23AA8154D94A}"/>
          </ac:spMkLst>
        </pc:spChg>
        <pc:graphicFrameChg chg="mod modGraphic">
          <ac:chgData name="Stefan Jewett" userId="0ed2f1f5-f583-4dee-b49d-bc146d189c7e" providerId="ADAL" clId="{CAC4B761-5502-4F92-91B9-2514F52507E7}" dt="2026-03-16T21:00:55.523" v="717" actId="207"/>
          <ac:graphicFrameMkLst>
            <pc:docMk/>
            <pc:sldMk cId="3713838737" sldId="273"/>
            <ac:graphicFrameMk id="3" creationId="{CCF681A1-1800-E999-3AA2-8C757CA98529}"/>
          </ac:graphicFrameMkLst>
        </pc:graphicFrameChg>
      </pc:sldChg>
      <pc:sldChg chg="modSp mod">
        <pc:chgData name="Stefan Jewett" userId="0ed2f1f5-f583-4dee-b49d-bc146d189c7e" providerId="ADAL" clId="{CAC4B761-5502-4F92-91B9-2514F52507E7}" dt="2026-03-16T20:35:23.323" v="295" actId="403"/>
        <pc:sldMkLst>
          <pc:docMk/>
          <pc:sldMk cId="1485449853" sldId="276"/>
        </pc:sldMkLst>
        <pc:graphicFrameChg chg="modGraphic">
          <ac:chgData name="Stefan Jewett" userId="0ed2f1f5-f583-4dee-b49d-bc146d189c7e" providerId="ADAL" clId="{CAC4B761-5502-4F92-91B9-2514F52507E7}" dt="2026-03-16T20:35:23.323" v="295" actId="403"/>
          <ac:graphicFrameMkLst>
            <pc:docMk/>
            <pc:sldMk cId="1485449853" sldId="276"/>
            <ac:graphicFrameMk id="6" creationId="{AB964BC4-6942-DCC4-E8D8-FB5D9FA9223F}"/>
          </ac:graphicFrameMkLst>
        </pc:graphicFrameChg>
      </pc:sldChg>
      <pc:sldChg chg="modSp mod">
        <pc:chgData name="Stefan Jewett" userId="0ed2f1f5-f583-4dee-b49d-bc146d189c7e" providerId="ADAL" clId="{CAC4B761-5502-4F92-91B9-2514F52507E7}" dt="2026-03-16T21:01:06.668" v="719" actId="207"/>
        <pc:sldMkLst>
          <pc:docMk/>
          <pc:sldMk cId="693559591" sldId="298"/>
        </pc:sldMkLst>
        <pc:graphicFrameChg chg="modGraphic">
          <ac:chgData name="Stefan Jewett" userId="0ed2f1f5-f583-4dee-b49d-bc146d189c7e" providerId="ADAL" clId="{CAC4B761-5502-4F92-91B9-2514F52507E7}" dt="2026-03-16T21:01:06.668" v="719" actId="207"/>
          <ac:graphicFrameMkLst>
            <pc:docMk/>
            <pc:sldMk cId="693559591" sldId="298"/>
            <ac:graphicFrameMk id="5" creationId="{6A725464-ADA1-8C85-5B86-D06CB51446A6}"/>
          </ac:graphicFrameMkLst>
        </pc:graphicFrameChg>
      </pc:sldChg>
      <pc:sldChg chg="modSp mod">
        <pc:chgData name="Stefan Jewett" userId="0ed2f1f5-f583-4dee-b49d-bc146d189c7e" providerId="ADAL" clId="{CAC4B761-5502-4F92-91B9-2514F52507E7}" dt="2026-03-16T20:38:04.583" v="457" actId="14100"/>
        <pc:sldMkLst>
          <pc:docMk/>
          <pc:sldMk cId="854981876" sldId="307"/>
        </pc:sldMkLst>
        <pc:picChg chg="mod">
          <ac:chgData name="Stefan Jewett" userId="0ed2f1f5-f583-4dee-b49d-bc146d189c7e" providerId="ADAL" clId="{CAC4B761-5502-4F92-91B9-2514F52507E7}" dt="2026-03-16T20:37:09.650" v="455" actId="962"/>
          <ac:picMkLst>
            <pc:docMk/>
            <pc:sldMk cId="854981876" sldId="307"/>
            <ac:picMk id="4" creationId="{ECC12B70-7E14-10F9-D2B8-C9CF79C4E05B}"/>
          </ac:picMkLst>
        </pc:picChg>
        <pc:picChg chg="mod">
          <ac:chgData name="Stefan Jewett" userId="0ed2f1f5-f583-4dee-b49d-bc146d189c7e" providerId="ADAL" clId="{CAC4B761-5502-4F92-91B9-2514F52507E7}" dt="2026-03-16T20:38:04.583" v="457" actId="14100"/>
          <ac:picMkLst>
            <pc:docMk/>
            <pc:sldMk cId="854981876" sldId="307"/>
            <ac:picMk id="6" creationId="{98AEC757-9544-0CDF-5C58-B9341B571790}"/>
          </ac:picMkLst>
        </pc:picChg>
      </pc:sldChg>
      <pc:sldChg chg="modSp mod">
        <pc:chgData name="Stefan Jewett" userId="0ed2f1f5-f583-4dee-b49d-bc146d189c7e" providerId="ADAL" clId="{CAC4B761-5502-4F92-91B9-2514F52507E7}" dt="2026-03-16T20:39:53.881" v="685" actId="962"/>
        <pc:sldMkLst>
          <pc:docMk/>
          <pc:sldMk cId="2143522669" sldId="308"/>
        </pc:sldMkLst>
        <pc:picChg chg="mod">
          <ac:chgData name="Stefan Jewett" userId="0ed2f1f5-f583-4dee-b49d-bc146d189c7e" providerId="ADAL" clId="{CAC4B761-5502-4F92-91B9-2514F52507E7}" dt="2026-03-16T20:39:39.529" v="657" actId="962"/>
          <ac:picMkLst>
            <pc:docMk/>
            <pc:sldMk cId="2143522669" sldId="308"/>
            <ac:picMk id="4" creationId="{659A7AC7-BDB2-2E4E-E487-710A4BABD66A}"/>
          </ac:picMkLst>
        </pc:picChg>
        <pc:picChg chg="mod">
          <ac:chgData name="Stefan Jewett" userId="0ed2f1f5-f583-4dee-b49d-bc146d189c7e" providerId="ADAL" clId="{CAC4B761-5502-4F92-91B9-2514F52507E7}" dt="2026-03-16T20:39:53.881" v="685" actId="962"/>
          <ac:picMkLst>
            <pc:docMk/>
            <pc:sldMk cId="2143522669" sldId="308"/>
            <ac:picMk id="7" creationId="{BDEE81E8-2D60-BB85-5C19-2D15A2CA900D}"/>
          </ac:picMkLst>
        </pc:picChg>
      </pc:sldChg>
      <pc:sldChg chg="addSp delSp modSp mod">
        <pc:chgData name="Stefan Jewett" userId="0ed2f1f5-f583-4dee-b49d-bc146d189c7e" providerId="ADAL" clId="{CAC4B761-5502-4F92-91B9-2514F52507E7}" dt="2026-03-16T20:41:58.244" v="703" actId="962"/>
        <pc:sldMkLst>
          <pc:docMk/>
          <pc:sldMk cId="1805115833" sldId="309"/>
        </pc:sldMkLst>
        <pc:spChg chg="mod">
          <ac:chgData name="Stefan Jewett" userId="0ed2f1f5-f583-4dee-b49d-bc146d189c7e" providerId="ADAL" clId="{CAC4B761-5502-4F92-91B9-2514F52507E7}" dt="2026-03-16T20:41:20.026" v="695" actId="6549"/>
          <ac:spMkLst>
            <pc:docMk/>
            <pc:sldMk cId="1805115833" sldId="309"/>
            <ac:spMk id="8" creationId="{8E19F214-033E-596A-E2D6-FA37E29E426A}"/>
          </ac:spMkLst>
        </pc:spChg>
        <pc:picChg chg="del">
          <ac:chgData name="Stefan Jewett" userId="0ed2f1f5-f583-4dee-b49d-bc146d189c7e" providerId="ADAL" clId="{CAC4B761-5502-4F92-91B9-2514F52507E7}" dt="2026-03-16T20:21:31.221" v="47" actId="478"/>
          <ac:picMkLst>
            <pc:docMk/>
            <pc:sldMk cId="1805115833" sldId="309"/>
            <ac:picMk id="2" creationId="{9210E0FB-0DA1-7A2A-243B-847BCC04D6C9}"/>
          </ac:picMkLst>
        </pc:picChg>
        <pc:picChg chg="add del mod">
          <ac:chgData name="Stefan Jewett" userId="0ed2f1f5-f583-4dee-b49d-bc146d189c7e" providerId="ADAL" clId="{CAC4B761-5502-4F92-91B9-2514F52507E7}" dt="2026-03-16T20:15:59.533" v="6" actId="478"/>
          <ac:picMkLst>
            <pc:docMk/>
            <pc:sldMk cId="1805115833" sldId="309"/>
            <ac:picMk id="6" creationId="{3018F290-C713-1D09-D941-09ED267DECD2}"/>
          </ac:picMkLst>
        </pc:picChg>
        <pc:picChg chg="add del mod">
          <ac:chgData name="Stefan Jewett" userId="0ed2f1f5-f583-4dee-b49d-bc146d189c7e" providerId="ADAL" clId="{CAC4B761-5502-4F92-91B9-2514F52507E7}" dt="2026-03-16T20:20:49.498" v="10" actId="478"/>
          <ac:picMkLst>
            <pc:docMk/>
            <pc:sldMk cId="1805115833" sldId="309"/>
            <ac:picMk id="9" creationId="{4872839B-46B4-88A6-55CD-274F28676A12}"/>
          </ac:picMkLst>
        </pc:picChg>
        <pc:picChg chg="add mod">
          <ac:chgData name="Stefan Jewett" userId="0ed2f1f5-f583-4dee-b49d-bc146d189c7e" providerId="ADAL" clId="{CAC4B761-5502-4F92-91B9-2514F52507E7}" dt="2026-03-16T20:41:58.244" v="703" actId="962"/>
          <ac:picMkLst>
            <pc:docMk/>
            <pc:sldMk cId="1805115833" sldId="309"/>
            <ac:picMk id="11" creationId="{72778C95-839F-3B5A-4C68-7A3660B900C4}"/>
          </ac:picMkLst>
        </pc:picChg>
      </pc:sldChg>
      <pc:sldChg chg="modSp mod">
        <pc:chgData name="Stefan Jewett" userId="0ed2f1f5-f583-4dee-b49d-bc146d189c7e" providerId="ADAL" clId="{CAC4B761-5502-4F92-91B9-2514F52507E7}" dt="2026-03-16T20:42:29.364" v="706" actId="962"/>
        <pc:sldMkLst>
          <pc:docMk/>
          <pc:sldMk cId="2586279460" sldId="312"/>
        </pc:sldMkLst>
        <pc:spChg chg="mod">
          <ac:chgData name="Stefan Jewett" userId="0ed2f1f5-f583-4dee-b49d-bc146d189c7e" providerId="ADAL" clId="{CAC4B761-5502-4F92-91B9-2514F52507E7}" dt="2026-03-16T20:42:29.364" v="706" actId="962"/>
          <ac:spMkLst>
            <pc:docMk/>
            <pc:sldMk cId="2586279460" sldId="312"/>
            <ac:spMk id="4" creationId="{B8A93AB9-6DCA-4B9C-7C2D-6F25198F632F}"/>
          </ac:spMkLst>
        </pc:sp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437616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Test">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5D94F-7706-E2F7-D2C4-DFA90B33EBAD}"/>
              </a:ext>
            </a:extLst>
          </p:cNvPr>
          <p:cNvSpPr>
            <a:spLocks noGrp="1"/>
          </p:cNvSpPr>
          <p:nvPr>
            <p:ph type="title"/>
          </p:nvPr>
        </p:nvSpPr>
        <p:spPr>
          <a:xfrm>
            <a:off x="546534" y="1084882"/>
            <a:ext cx="9496368" cy="2438686"/>
          </a:xfrm>
        </p:spPr>
        <p:txBody>
          <a:bodyPr anchor="b" anchorCtr="0">
            <a:normAutofit/>
          </a:bodyPr>
          <a:lstStyle>
            <a:lvl1pPr>
              <a:defRPr sz="6600">
                <a:solidFill>
                  <a:schemeClr val="bg1"/>
                </a:solidFill>
              </a:defRPr>
            </a:lvl1pPr>
          </a:lstStyle>
          <a:p>
            <a:r>
              <a:rPr lang="en-US"/>
              <a:t>Click to edit Master title style</a:t>
            </a:r>
          </a:p>
        </p:txBody>
      </p:sp>
      <p:sp>
        <p:nvSpPr>
          <p:cNvPr id="4" name="Subtitle 2">
            <a:extLst>
              <a:ext uri="{FF2B5EF4-FFF2-40B4-BE49-F238E27FC236}">
                <a16:creationId xmlns:a16="http://schemas.microsoft.com/office/drawing/2014/main" id="{5A3D6B20-367B-F280-61CA-3B92A5EF3072}"/>
              </a:ext>
            </a:extLst>
          </p:cNvPr>
          <p:cNvSpPr txBox="1">
            <a:spLocks/>
          </p:cNvSpPr>
          <p:nvPr userDrawn="1"/>
        </p:nvSpPr>
        <p:spPr>
          <a:xfrm>
            <a:off x="546534" y="4545112"/>
            <a:ext cx="7053479" cy="79887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Clr>
                <a:schemeClr val="tx2"/>
              </a:buClr>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Clr>
                <a:schemeClr val="tx2"/>
              </a:buClr>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Clr>
                <a:schemeClr val="tx2"/>
              </a:buClr>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Clr>
                <a:schemeClr val="tx2"/>
              </a:buClr>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Clr>
                <a:schemeClr val="tx2"/>
              </a:buClr>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dirty="0">
                <a:solidFill>
                  <a:schemeClr val="bg1"/>
                </a:solidFill>
              </a:rPr>
              <a:t>Subtitle</a:t>
            </a:r>
          </a:p>
        </p:txBody>
      </p:sp>
      <p:cxnSp>
        <p:nvCxnSpPr>
          <p:cNvPr id="5" name="Straight Connector 4">
            <a:extLst>
              <a:ext uri="{FF2B5EF4-FFF2-40B4-BE49-F238E27FC236}">
                <a16:creationId xmlns:a16="http://schemas.microsoft.com/office/drawing/2014/main" id="{CD7ABB59-5EBA-F1FE-7097-C28B575FCC38}"/>
              </a:ext>
            </a:extLst>
          </p:cNvPr>
          <p:cNvCxnSpPr>
            <a:cxnSpLocks/>
          </p:cNvCxnSpPr>
          <p:nvPr userDrawn="1"/>
        </p:nvCxnSpPr>
        <p:spPr>
          <a:xfrm>
            <a:off x="679907" y="4034339"/>
            <a:ext cx="3536548"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311938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88F897-AA87-1A83-AD86-2ACFB5E2E555}"/>
              </a:ext>
            </a:extLst>
          </p:cNvPr>
          <p:cNvSpPr>
            <a:spLocks noGrp="1"/>
          </p:cNvSpPr>
          <p:nvPr>
            <p:ph type="title"/>
          </p:nvPr>
        </p:nvSpPr>
        <p:spPr/>
        <p:txBody>
          <a:bodyPr/>
          <a:lstStyle>
            <a:lvl1pPr>
              <a:defRPr b="1" i="0">
                <a:latin typeface="Arial" panose="020B0604020202020204" pitchFamily="34" charset="0"/>
                <a:cs typeface="Arial" panose="020B0604020202020204" pitchFamily="34" charset="0"/>
              </a:defRPr>
            </a:lvl1pPr>
          </a:lstStyle>
          <a:p>
            <a:r>
              <a:rPr lang="en-US" dirty="0"/>
              <a:t>Click to edit Master title style</a:t>
            </a:r>
          </a:p>
        </p:txBody>
      </p:sp>
      <p:sp>
        <p:nvSpPr>
          <p:cNvPr id="3" name="Content Placeholder 2">
            <a:extLst>
              <a:ext uri="{FF2B5EF4-FFF2-40B4-BE49-F238E27FC236}">
                <a16:creationId xmlns:a16="http://schemas.microsoft.com/office/drawing/2014/main" id="{1B5BA007-11E6-7AF4-F5D5-87FC6D675DDC}"/>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a:extLst>
              <a:ext uri="{FF2B5EF4-FFF2-40B4-BE49-F238E27FC236}">
                <a16:creationId xmlns:a16="http://schemas.microsoft.com/office/drawing/2014/main" id="{08E635A7-2160-E392-4E16-FAB238C96435}"/>
              </a:ext>
            </a:extLst>
          </p:cNvPr>
          <p:cNvSpPr>
            <a:spLocks noGrp="1"/>
          </p:cNvSpPr>
          <p:nvPr>
            <p:ph type="sldNum" sz="quarter" idx="12"/>
          </p:nvPr>
        </p:nvSpPr>
        <p:spPr>
          <a:xfrm>
            <a:off x="8610600" y="6356350"/>
            <a:ext cx="2743200" cy="365125"/>
          </a:xfrm>
          <a:prstGeom prst="rect">
            <a:avLst/>
          </a:prstGeom>
        </p:spPr>
        <p:txBody>
          <a:bodyPr/>
          <a:lstStyle>
            <a:lvl1pPr>
              <a:defRPr>
                <a:solidFill>
                  <a:schemeClr val="bg1"/>
                </a:solidFill>
              </a:defRPr>
            </a:lvl1pPr>
          </a:lstStyle>
          <a:p>
            <a:fld id="{5A437E71-4304-AF45-A3CC-22B4776BC380}" type="slidenum">
              <a:rPr lang="en-US" smtClean="0"/>
              <a:pPr/>
              <a:t>‹#›</a:t>
            </a:fld>
            <a:endParaRPr lang="en-US"/>
          </a:p>
        </p:txBody>
      </p:sp>
    </p:spTree>
    <p:extLst>
      <p:ext uri="{BB962C8B-B14F-4D97-AF65-F5344CB8AC3E}">
        <p14:creationId xmlns:p14="http://schemas.microsoft.com/office/powerpoint/2010/main" val="27222707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7B7A88-2634-4D41-D1A6-0D8BB30F27D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BCE4984-D7DD-F72E-0401-4354CCE26ED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6" name="Slide Number Placeholder 5">
            <a:extLst>
              <a:ext uri="{FF2B5EF4-FFF2-40B4-BE49-F238E27FC236}">
                <a16:creationId xmlns:a16="http://schemas.microsoft.com/office/drawing/2014/main" id="{36332847-1AA1-AF97-834F-ED0A1F91E354}"/>
              </a:ext>
            </a:extLst>
          </p:cNvPr>
          <p:cNvSpPr>
            <a:spLocks noGrp="1"/>
          </p:cNvSpPr>
          <p:nvPr>
            <p:ph type="sldNum" sz="quarter" idx="12"/>
          </p:nvPr>
        </p:nvSpPr>
        <p:spPr>
          <a:xfrm>
            <a:off x="8610600" y="6356350"/>
            <a:ext cx="2743200" cy="365125"/>
          </a:xfrm>
          <a:prstGeom prst="rect">
            <a:avLst/>
          </a:prstGeom>
        </p:spPr>
        <p:txBody>
          <a:bodyPr/>
          <a:lstStyle/>
          <a:p>
            <a:fld id="{5A437E71-4304-AF45-A3CC-22B4776BC380}" type="slidenum">
              <a:rPr lang="en-US" smtClean="0"/>
              <a:t>‹#›</a:t>
            </a:fld>
            <a:endParaRPr lang="en-US"/>
          </a:p>
        </p:txBody>
      </p:sp>
    </p:spTree>
    <p:extLst>
      <p:ext uri="{BB962C8B-B14F-4D97-AF65-F5344CB8AC3E}">
        <p14:creationId xmlns:p14="http://schemas.microsoft.com/office/powerpoint/2010/main" val="21461367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D7FBA6-9371-DF50-A115-39F09CD0560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8B472A4-4817-7027-FA36-E29EA92C280C}"/>
              </a:ext>
            </a:extLst>
          </p:cNvPr>
          <p:cNvSpPr>
            <a:spLocks noGrp="1"/>
          </p:cNvSpPr>
          <p:nvPr>
            <p:ph sz="half" idx="1"/>
          </p:nvPr>
        </p:nvSpPr>
        <p:spPr>
          <a:xfrm>
            <a:off x="838200" y="1825625"/>
            <a:ext cx="5257800" cy="41669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42BDF65-18F9-9A37-9C1D-733E5C846B00}"/>
              </a:ext>
            </a:extLst>
          </p:cNvPr>
          <p:cNvSpPr>
            <a:spLocks noGrp="1"/>
          </p:cNvSpPr>
          <p:nvPr>
            <p:ph sz="half" idx="2"/>
          </p:nvPr>
        </p:nvSpPr>
        <p:spPr>
          <a:xfrm>
            <a:off x="6172200" y="1825625"/>
            <a:ext cx="5257800" cy="41669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a:extLst>
              <a:ext uri="{FF2B5EF4-FFF2-40B4-BE49-F238E27FC236}">
                <a16:creationId xmlns:a16="http://schemas.microsoft.com/office/drawing/2014/main" id="{FC4A40B8-6245-98B0-03B8-D17BF0671A2B}"/>
              </a:ext>
            </a:extLst>
          </p:cNvPr>
          <p:cNvSpPr>
            <a:spLocks noGrp="1"/>
          </p:cNvSpPr>
          <p:nvPr>
            <p:ph type="sldNum" sz="quarter" idx="12"/>
          </p:nvPr>
        </p:nvSpPr>
        <p:spPr>
          <a:xfrm>
            <a:off x="8610600" y="6356350"/>
            <a:ext cx="2743200" cy="365125"/>
          </a:xfrm>
          <a:prstGeom prst="rect">
            <a:avLst/>
          </a:prstGeom>
        </p:spPr>
        <p:txBody>
          <a:bodyPr/>
          <a:lstStyle/>
          <a:p>
            <a:fld id="{5A437E71-4304-AF45-A3CC-22B4776BC380}" type="slidenum">
              <a:rPr lang="en-US" smtClean="0"/>
              <a:t>‹#›</a:t>
            </a:fld>
            <a:endParaRPr lang="en-US"/>
          </a:p>
        </p:txBody>
      </p:sp>
    </p:spTree>
    <p:extLst>
      <p:ext uri="{BB962C8B-B14F-4D97-AF65-F5344CB8AC3E}">
        <p14:creationId xmlns:p14="http://schemas.microsoft.com/office/powerpoint/2010/main" val="38474573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7F8C7A-3536-F2DC-DDB2-29490A435E48}"/>
              </a:ext>
            </a:extLst>
          </p:cNvPr>
          <p:cNvSpPr>
            <a:spLocks noGrp="1"/>
          </p:cNvSpPr>
          <p:nvPr>
            <p:ph type="title"/>
          </p:nvPr>
        </p:nvSpPr>
        <p:spPr/>
        <p:txBody>
          <a:bodyPr/>
          <a:lstStyle/>
          <a:p>
            <a:r>
              <a:rPr lang="en-US"/>
              <a:t>Click to edit Master title style</a:t>
            </a:r>
          </a:p>
        </p:txBody>
      </p:sp>
      <p:sp>
        <p:nvSpPr>
          <p:cNvPr id="5" name="Slide Number Placeholder 4">
            <a:extLst>
              <a:ext uri="{FF2B5EF4-FFF2-40B4-BE49-F238E27FC236}">
                <a16:creationId xmlns:a16="http://schemas.microsoft.com/office/drawing/2014/main" id="{7859AC5D-B358-679D-3785-97A0D37D1378}"/>
              </a:ext>
            </a:extLst>
          </p:cNvPr>
          <p:cNvSpPr>
            <a:spLocks noGrp="1"/>
          </p:cNvSpPr>
          <p:nvPr>
            <p:ph type="sldNum" sz="quarter" idx="12"/>
          </p:nvPr>
        </p:nvSpPr>
        <p:spPr>
          <a:xfrm>
            <a:off x="8610600" y="6356350"/>
            <a:ext cx="2743200" cy="365125"/>
          </a:xfrm>
          <a:prstGeom prst="rect">
            <a:avLst/>
          </a:prstGeom>
        </p:spPr>
        <p:txBody>
          <a:bodyPr/>
          <a:lstStyle/>
          <a:p>
            <a:fld id="{5A437E71-4304-AF45-A3CC-22B4776BC380}" type="slidenum">
              <a:rPr lang="en-US" smtClean="0"/>
              <a:t>‹#›</a:t>
            </a:fld>
            <a:endParaRPr lang="en-US"/>
          </a:p>
        </p:txBody>
      </p:sp>
    </p:spTree>
    <p:extLst>
      <p:ext uri="{BB962C8B-B14F-4D97-AF65-F5344CB8AC3E}">
        <p14:creationId xmlns:p14="http://schemas.microsoft.com/office/powerpoint/2010/main" val="42117339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F6202E11-DE42-06B6-86F9-5DECEDD0EF2F}"/>
              </a:ext>
            </a:extLst>
          </p:cNvPr>
          <p:cNvSpPr>
            <a:spLocks noGrp="1"/>
          </p:cNvSpPr>
          <p:nvPr>
            <p:ph type="sldNum" sz="quarter" idx="12"/>
          </p:nvPr>
        </p:nvSpPr>
        <p:spPr>
          <a:xfrm>
            <a:off x="8610600" y="6356350"/>
            <a:ext cx="2743200" cy="365125"/>
          </a:xfrm>
          <a:prstGeom prst="rect">
            <a:avLst/>
          </a:prstGeom>
        </p:spPr>
        <p:txBody>
          <a:bodyPr/>
          <a:lstStyle/>
          <a:p>
            <a:fld id="{5A437E71-4304-AF45-A3CC-22B4776BC380}" type="slidenum">
              <a:rPr lang="en-US" smtClean="0"/>
              <a:t>‹#›</a:t>
            </a:fld>
            <a:endParaRPr lang="en-US"/>
          </a:p>
        </p:txBody>
      </p:sp>
    </p:spTree>
    <p:extLst>
      <p:ext uri="{BB962C8B-B14F-4D97-AF65-F5344CB8AC3E}">
        <p14:creationId xmlns:p14="http://schemas.microsoft.com/office/powerpoint/2010/main" val="32168326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CB785-C8BF-9D7D-54AC-7AB3E5E26E8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E0E3F2A-C65E-61E9-D9DF-D0D77B00AA5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309A6B2-F410-FB74-02CC-61BC25E6AF8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7" name="Slide Number Placeholder 6">
            <a:extLst>
              <a:ext uri="{FF2B5EF4-FFF2-40B4-BE49-F238E27FC236}">
                <a16:creationId xmlns:a16="http://schemas.microsoft.com/office/drawing/2014/main" id="{19F9F2AC-AEF3-9FD6-C0D5-4DC1EEE35042}"/>
              </a:ext>
            </a:extLst>
          </p:cNvPr>
          <p:cNvSpPr>
            <a:spLocks noGrp="1"/>
          </p:cNvSpPr>
          <p:nvPr>
            <p:ph type="sldNum" sz="quarter" idx="12"/>
          </p:nvPr>
        </p:nvSpPr>
        <p:spPr>
          <a:xfrm>
            <a:off x="8610600" y="6356350"/>
            <a:ext cx="2743200" cy="365125"/>
          </a:xfrm>
          <a:prstGeom prst="rect">
            <a:avLst/>
          </a:prstGeom>
        </p:spPr>
        <p:txBody>
          <a:bodyPr/>
          <a:lstStyle/>
          <a:p>
            <a:fld id="{5A437E71-4304-AF45-A3CC-22B4776BC380}" type="slidenum">
              <a:rPr lang="en-US" smtClean="0"/>
              <a:t>‹#›</a:t>
            </a:fld>
            <a:endParaRPr lang="en-US"/>
          </a:p>
        </p:txBody>
      </p:sp>
    </p:spTree>
    <p:extLst>
      <p:ext uri="{BB962C8B-B14F-4D97-AF65-F5344CB8AC3E}">
        <p14:creationId xmlns:p14="http://schemas.microsoft.com/office/powerpoint/2010/main" val="22224200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E4A156DA-08A1-2568-5D54-8D41FC1E789C}"/>
              </a:ext>
            </a:extLst>
          </p:cNvPr>
          <p:cNvSpPr>
            <a:spLocks noGrp="1"/>
          </p:cNvSpPr>
          <p:nvPr>
            <p:ph type="pic" idx="1"/>
          </p:nvPr>
        </p:nvSpPr>
        <p:spPr>
          <a:xfrm>
            <a:off x="3417757" y="1398493"/>
            <a:ext cx="8774243" cy="450763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7" name="Slide Number Placeholder 6">
            <a:extLst>
              <a:ext uri="{FF2B5EF4-FFF2-40B4-BE49-F238E27FC236}">
                <a16:creationId xmlns:a16="http://schemas.microsoft.com/office/drawing/2014/main" id="{33D6C209-E5B9-DF0D-9305-12489D4A5778}"/>
              </a:ext>
            </a:extLst>
          </p:cNvPr>
          <p:cNvSpPr>
            <a:spLocks noGrp="1"/>
          </p:cNvSpPr>
          <p:nvPr>
            <p:ph type="sldNum" sz="quarter" idx="12"/>
          </p:nvPr>
        </p:nvSpPr>
        <p:spPr>
          <a:xfrm>
            <a:off x="8610600" y="6356350"/>
            <a:ext cx="2743200" cy="365125"/>
          </a:xfrm>
          <a:prstGeom prst="rect">
            <a:avLst/>
          </a:prstGeom>
        </p:spPr>
        <p:txBody>
          <a:bodyPr/>
          <a:lstStyle/>
          <a:p>
            <a:fld id="{5A437E71-4304-AF45-A3CC-22B4776BC380}" type="slidenum">
              <a:rPr lang="en-US" smtClean="0"/>
              <a:t>‹#›</a:t>
            </a:fld>
            <a:endParaRPr lang="en-US"/>
          </a:p>
        </p:txBody>
      </p:sp>
      <p:sp>
        <p:nvSpPr>
          <p:cNvPr id="8" name="Title 3">
            <a:extLst>
              <a:ext uri="{FF2B5EF4-FFF2-40B4-BE49-F238E27FC236}">
                <a16:creationId xmlns:a16="http://schemas.microsoft.com/office/drawing/2014/main" id="{5414E566-284F-48CC-AAA0-0B46A88DA78A}"/>
              </a:ext>
            </a:extLst>
          </p:cNvPr>
          <p:cNvSpPr>
            <a:spLocks noGrp="1"/>
          </p:cNvSpPr>
          <p:nvPr>
            <p:ph type="title"/>
          </p:nvPr>
        </p:nvSpPr>
        <p:spPr>
          <a:xfrm>
            <a:off x="1197432" y="270530"/>
            <a:ext cx="10515600" cy="951634"/>
          </a:xfrm>
        </p:spPr>
        <p:txBody>
          <a:bodyPr/>
          <a:lstStyle/>
          <a:p>
            <a:r>
              <a:rPr lang="en-US" dirty="0"/>
              <a:t>Media Content Slide</a:t>
            </a:r>
          </a:p>
        </p:txBody>
      </p:sp>
      <p:sp>
        <p:nvSpPr>
          <p:cNvPr id="4" name="Text Placeholder 3">
            <a:extLst>
              <a:ext uri="{FF2B5EF4-FFF2-40B4-BE49-F238E27FC236}">
                <a16:creationId xmlns:a16="http://schemas.microsoft.com/office/drawing/2014/main" id="{05614668-750B-A060-428E-B2CA5325B0CA}"/>
              </a:ext>
            </a:extLst>
          </p:cNvPr>
          <p:cNvSpPr>
            <a:spLocks noGrp="1"/>
          </p:cNvSpPr>
          <p:nvPr>
            <p:ph type="body" sz="quarter" idx="13"/>
          </p:nvPr>
        </p:nvSpPr>
        <p:spPr>
          <a:xfrm>
            <a:off x="586705" y="2875002"/>
            <a:ext cx="3459976" cy="1107996"/>
          </a:xfrm>
          <a:solidFill>
            <a:schemeClr val="accent2"/>
          </a:solidFill>
        </p:spPr>
        <p:txBody>
          <a:bodyPr lIns="274320" tIns="274320" rIns="274320" bIns="274320" anchor="ctr" anchorCtr="0">
            <a:spAutoFit/>
          </a:bodyPr>
          <a:lstStyle>
            <a:lvl1pPr marL="0" indent="0" algn="l">
              <a:buNone/>
              <a:defRPr sz="2000"/>
            </a:lvl1pPr>
            <a:lvl2pPr>
              <a:buNone/>
              <a:defRPr sz="1800"/>
            </a:lvl2pPr>
            <a:lvl3pPr>
              <a:buNone/>
              <a:defRPr sz="1600"/>
            </a:lvl3pPr>
            <a:lvl4pPr>
              <a:buNone/>
              <a:defRPr sz="1400"/>
            </a:lvl4pPr>
            <a:lvl5pPr>
              <a:buNone/>
              <a:defRPr sz="1400"/>
            </a:lvl5pPr>
          </a:lstStyle>
          <a:p>
            <a:pPr lvl="0"/>
            <a:r>
              <a:rPr lang="en-US" dirty="0"/>
              <a:t>Click to edit Master text styles</a:t>
            </a:r>
          </a:p>
        </p:txBody>
      </p:sp>
    </p:spTree>
    <p:extLst>
      <p:ext uri="{BB962C8B-B14F-4D97-AF65-F5344CB8AC3E}">
        <p14:creationId xmlns:p14="http://schemas.microsoft.com/office/powerpoint/2010/main" val="13702865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Full Size 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E4A156DA-08A1-2568-5D54-8D41FC1E789C}"/>
              </a:ext>
            </a:extLst>
          </p:cNvPr>
          <p:cNvSpPr>
            <a:spLocks noGrp="1"/>
          </p:cNvSpPr>
          <p:nvPr>
            <p:ph type="pic" idx="1"/>
          </p:nvPr>
        </p:nvSpPr>
        <p:spPr>
          <a:xfrm>
            <a:off x="1" y="0"/>
            <a:ext cx="12192000" cy="61232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7" name="Slide Number Placeholder 6">
            <a:extLst>
              <a:ext uri="{FF2B5EF4-FFF2-40B4-BE49-F238E27FC236}">
                <a16:creationId xmlns:a16="http://schemas.microsoft.com/office/drawing/2014/main" id="{33D6C209-E5B9-DF0D-9305-12489D4A5778}"/>
              </a:ext>
            </a:extLst>
          </p:cNvPr>
          <p:cNvSpPr>
            <a:spLocks noGrp="1"/>
          </p:cNvSpPr>
          <p:nvPr>
            <p:ph type="sldNum" sz="quarter" idx="12"/>
          </p:nvPr>
        </p:nvSpPr>
        <p:spPr>
          <a:xfrm>
            <a:off x="8610600" y="6356350"/>
            <a:ext cx="2743200" cy="365125"/>
          </a:xfrm>
          <a:prstGeom prst="rect">
            <a:avLst/>
          </a:prstGeom>
        </p:spPr>
        <p:txBody>
          <a:bodyPr/>
          <a:lstStyle/>
          <a:p>
            <a:fld id="{5A437E71-4304-AF45-A3CC-22B4776BC380}" type="slidenum">
              <a:rPr lang="en-US" smtClean="0"/>
              <a:t>‹#›</a:t>
            </a:fld>
            <a:endParaRPr lang="en-US"/>
          </a:p>
        </p:txBody>
      </p:sp>
      <p:sp>
        <p:nvSpPr>
          <p:cNvPr id="5" name="Text Placeholder 3">
            <a:extLst>
              <a:ext uri="{FF2B5EF4-FFF2-40B4-BE49-F238E27FC236}">
                <a16:creationId xmlns:a16="http://schemas.microsoft.com/office/drawing/2014/main" id="{3AFCACA7-BFE6-CF67-E169-6934A4E7A9F4}"/>
              </a:ext>
            </a:extLst>
          </p:cNvPr>
          <p:cNvSpPr>
            <a:spLocks noGrp="1"/>
          </p:cNvSpPr>
          <p:nvPr>
            <p:ph type="body" sz="quarter" idx="13"/>
          </p:nvPr>
        </p:nvSpPr>
        <p:spPr>
          <a:xfrm>
            <a:off x="7866993" y="2646107"/>
            <a:ext cx="4325007" cy="830997"/>
          </a:xfrm>
          <a:solidFill>
            <a:schemeClr val="bg1">
              <a:alpha val="90000"/>
            </a:schemeClr>
          </a:solidFill>
        </p:spPr>
        <p:txBody>
          <a:bodyPr wrap="square" lIns="274320" tIns="274320" rIns="274320" bIns="274320" anchor="ctr" anchorCtr="0">
            <a:spAutoFit/>
          </a:bodyPr>
          <a:lstStyle>
            <a:lvl1pPr marL="0" indent="0">
              <a:buNone/>
              <a:defRPr sz="2000"/>
            </a:lvl1pPr>
            <a:lvl2pPr>
              <a:buNone/>
              <a:defRPr sz="1800"/>
            </a:lvl2pPr>
            <a:lvl3pPr>
              <a:buNone/>
              <a:defRPr sz="1600"/>
            </a:lvl3pPr>
            <a:lvl4pPr>
              <a:buNone/>
              <a:defRPr sz="1400"/>
            </a:lvl4pPr>
            <a:lvl5pPr>
              <a:buNone/>
              <a:defRPr sz="1400"/>
            </a:lvl5pPr>
          </a:lstStyle>
          <a:p>
            <a:pPr lvl="0"/>
            <a:r>
              <a:rPr lang="en-US" dirty="0"/>
              <a:t>Click to edit Master text styles</a:t>
            </a:r>
          </a:p>
        </p:txBody>
      </p:sp>
    </p:spTree>
    <p:extLst>
      <p:ext uri="{BB962C8B-B14F-4D97-AF65-F5344CB8AC3E}">
        <p14:creationId xmlns:p14="http://schemas.microsoft.com/office/powerpoint/2010/main" val="7577336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 Pictures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E4A156DA-08A1-2568-5D54-8D41FC1E789C}"/>
              </a:ext>
            </a:extLst>
          </p:cNvPr>
          <p:cNvSpPr>
            <a:spLocks noGrp="1"/>
          </p:cNvSpPr>
          <p:nvPr>
            <p:ph type="pic" idx="1"/>
          </p:nvPr>
        </p:nvSpPr>
        <p:spPr>
          <a:xfrm>
            <a:off x="6264478" y="270531"/>
            <a:ext cx="5927522" cy="379293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7" name="Slide Number Placeholder 6">
            <a:extLst>
              <a:ext uri="{FF2B5EF4-FFF2-40B4-BE49-F238E27FC236}">
                <a16:creationId xmlns:a16="http://schemas.microsoft.com/office/drawing/2014/main" id="{33D6C209-E5B9-DF0D-9305-12489D4A5778}"/>
              </a:ext>
            </a:extLst>
          </p:cNvPr>
          <p:cNvSpPr>
            <a:spLocks noGrp="1"/>
          </p:cNvSpPr>
          <p:nvPr>
            <p:ph type="sldNum" sz="quarter" idx="12"/>
          </p:nvPr>
        </p:nvSpPr>
        <p:spPr>
          <a:xfrm>
            <a:off x="8610600" y="6356350"/>
            <a:ext cx="2743200" cy="365125"/>
          </a:xfrm>
          <a:prstGeom prst="rect">
            <a:avLst/>
          </a:prstGeom>
        </p:spPr>
        <p:txBody>
          <a:bodyPr/>
          <a:lstStyle/>
          <a:p>
            <a:fld id="{5A437E71-4304-AF45-A3CC-22B4776BC380}" type="slidenum">
              <a:rPr lang="en-US" smtClean="0"/>
              <a:t>‹#›</a:t>
            </a:fld>
            <a:endParaRPr lang="en-US"/>
          </a:p>
        </p:txBody>
      </p:sp>
      <p:sp>
        <p:nvSpPr>
          <p:cNvPr id="8" name="Title 3">
            <a:extLst>
              <a:ext uri="{FF2B5EF4-FFF2-40B4-BE49-F238E27FC236}">
                <a16:creationId xmlns:a16="http://schemas.microsoft.com/office/drawing/2014/main" id="{5414E566-284F-48CC-AAA0-0B46A88DA78A}"/>
              </a:ext>
            </a:extLst>
          </p:cNvPr>
          <p:cNvSpPr>
            <a:spLocks noGrp="1"/>
          </p:cNvSpPr>
          <p:nvPr>
            <p:ph type="title" hasCustomPrompt="1"/>
          </p:nvPr>
        </p:nvSpPr>
        <p:spPr>
          <a:xfrm>
            <a:off x="1197432" y="270529"/>
            <a:ext cx="4729315" cy="1663927"/>
          </a:xfrm>
        </p:spPr>
        <p:txBody>
          <a:bodyPr/>
          <a:lstStyle/>
          <a:p>
            <a:r>
              <a:rPr lang="en-US" dirty="0"/>
              <a:t>Media Collage Slide</a:t>
            </a:r>
          </a:p>
        </p:txBody>
      </p:sp>
      <p:sp>
        <p:nvSpPr>
          <p:cNvPr id="11" name="Picture Placeholder 2">
            <a:extLst>
              <a:ext uri="{FF2B5EF4-FFF2-40B4-BE49-F238E27FC236}">
                <a16:creationId xmlns:a16="http://schemas.microsoft.com/office/drawing/2014/main" id="{81D3708D-109B-9A89-F138-E0111C3EA659}"/>
              </a:ext>
            </a:extLst>
          </p:cNvPr>
          <p:cNvSpPr>
            <a:spLocks noGrp="1"/>
          </p:cNvSpPr>
          <p:nvPr>
            <p:ph type="pic" idx="13"/>
          </p:nvPr>
        </p:nvSpPr>
        <p:spPr>
          <a:xfrm>
            <a:off x="0" y="2104381"/>
            <a:ext cx="5926747" cy="379293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 name="Text Placeholder 3">
            <a:extLst>
              <a:ext uri="{FF2B5EF4-FFF2-40B4-BE49-F238E27FC236}">
                <a16:creationId xmlns:a16="http://schemas.microsoft.com/office/drawing/2014/main" id="{92AA16BA-BA2A-F4EA-8871-99981E8ECEE3}"/>
              </a:ext>
            </a:extLst>
          </p:cNvPr>
          <p:cNvSpPr>
            <a:spLocks noGrp="1"/>
          </p:cNvSpPr>
          <p:nvPr>
            <p:ph type="body" sz="quarter" idx="14"/>
          </p:nvPr>
        </p:nvSpPr>
        <p:spPr>
          <a:xfrm>
            <a:off x="6921062" y="3686410"/>
            <a:ext cx="4650827" cy="830997"/>
          </a:xfrm>
          <a:solidFill>
            <a:schemeClr val="accent2"/>
          </a:solidFill>
        </p:spPr>
        <p:txBody>
          <a:bodyPr wrap="square" lIns="274320" tIns="274320" rIns="274320" bIns="274320" anchor="t" anchorCtr="0">
            <a:spAutoFit/>
          </a:bodyPr>
          <a:lstStyle>
            <a:lvl1pPr marL="0" indent="0">
              <a:buNone/>
              <a:defRPr sz="2000"/>
            </a:lvl1pPr>
            <a:lvl2pPr>
              <a:buNone/>
              <a:defRPr sz="1800"/>
            </a:lvl2pPr>
            <a:lvl3pPr>
              <a:buNone/>
              <a:defRPr sz="1600"/>
            </a:lvl3pPr>
            <a:lvl4pPr>
              <a:buNone/>
              <a:defRPr sz="1400"/>
            </a:lvl4pPr>
            <a:lvl5pPr>
              <a:buNone/>
              <a:defRPr sz="1400"/>
            </a:lvl5pPr>
          </a:lstStyle>
          <a:p>
            <a:pPr lvl="0"/>
            <a:r>
              <a:rPr lang="en-US" dirty="0"/>
              <a:t>Click to edit Master text styles</a:t>
            </a:r>
          </a:p>
        </p:txBody>
      </p:sp>
    </p:spTree>
    <p:extLst>
      <p:ext uri="{BB962C8B-B14F-4D97-AF65-F5344CB8AC3E}">
        <p14:creationId xmlns:p14="http://schemas.microsoft.com/office/powerpoint/2010/main" val="34237480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569E2-252E-C9E0-B099-1F26955C99EB}"/>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6C6572C-4EAF-E3D1-A99C-379F586C8DC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713652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CC9859F-3670-7E15-87CB-4679772C63B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245D965-22D8-96DB-7345-2E0C9C8C312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755093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5EFC05-158C-1AC7-D1F4-1CCC93767D7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32F7493-AF65-282E-DC58-66594C9F636F}"/>
              </a:ext>
            </a:extLst>
          </p:cNvPr>
          <p:cNvSpPr>
            <a:spLocks noGrp="1"/>
          </p:cNvSpPr>
          <p:nvPr>
            <p:ph type="subTitle" idx="1"/>
          </p:nvPr>
        </p:nvSpPr>
        <p:spPr>
          <a:xfrm>
            <a:off x="1524000" y="3602038"/>
            <a:ext cx="9144000" cy="1655762"/>
          </a:xfrm>
        </p:spPr>
        <p:txBody>
          <a:bodyPr/>
          <a:lstStyle>
            <a:lvl1pPr marL="0" indent="0" algn="ctr">
              <a:buNone/>
              <a:defRPr sz="2400"/>
            </a:lvl1pPr>
            <a:lvl2pPr marL="457206" indent="0" algn="ctr">
              <a:buNone/>
              <a:defRPr sz="2000"/>
            </a:lvl2pPr>
            <a:lvl3pPr marL="914411" indent="0" algn="ctr">
              <a:buNone/>
              <a:defRPr sz="1801"/>
            </a:lvl3pPr>
            <a:lvl4pPr marL="1371617" indent="0" algn="ctr">
              <a:buNone/>
              <a:defRPr sz="1600"/>
            </a:lvl4pPr>
            <a:lvl5pPr marL="1828823" indent="0" algn="ctr">
              <a:buNone/>
              <a:defRPr sz="1600"/>
            </a:lvl5pPr>
            <a:lvl6pPr marL="2286029" indent="0" algn="ctr">
              <a:buNone/>
              <a:defRPr sz="1600"/>
            </a:lvl6pPr>
            <a:lvl7pPr marL="2743234" indent="0" algn="ctr">
              <a:buNone/>
              <a:defRPr sz="1600"/>
            </a:lvl7pPr>
            <a:lvl8pPr marL="3200440" indent="0" algn="ctr">
              <a:buNone/>
              <a:defRPr sz="1600"/>
            </a:lvl8pPr>
            <a:lvl9pPr marL="3657646"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360A32C-97B7-F984-715A-52704955ACD7}"/>
              </a:ext>
            </a:extLst>
          </p:cNvPr>
          <p:cNvSpPr>
            <a:spLocks noGrp="1"/>
          </p:cNvSpPr>
          <p:nvPr>
            <p:ph type="dt" sz="half" idx="10"/>
          </p:nvPr>
        </p:nvSpPr>
        <p:spPr/>
        <p:txBody>
          <a:bodyPr/>
          <a:lstStyle/>
          <a:p>
            <a:fld id="{8667A9C5-FB44-3D4F-95D9-9065A1E367DA}" type="datetimeFigureOut">
              <a:rPr lang="en-US" smtClean="0"/>
              <a:t>3/16/2026</a:t>
            </a:fld>
            <a:endParaRPr lang="en-US"/>
          </a:p>
        </p:txBody>
      </p:sp>
      <p:sp>
        <p:nvSpPr>
          <p:cNvPr id="5" name="Footer Placeholder 4">
            <a:extLst>
              <a:ext uri="{FF2B5EF4-FFF2-40B4-BE49-F238E27FC236}">
                <a16:creationId xmlns:a16="http://schemas.microsoft.com/office/drawing/2014/main" id="{526D5FEE-5F80-8F5E-2511-A8EDF833D6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49B3F23-3D7E-90B5-7C4A-9B7D92EDE03A}"/>
              </a:ext>
            </a:extLst>
          </p:cNvPr>
          <p:cNvSpPr>
            <a:spLocks noGrp="1"/>
          </p:cNvSpPr>
          <p:nvPr>
            <p:ph type="sldNum" sz="quarter" idx="12"/>
          </p:nvPr>
        </p:nvSpPr>
        <p:spPr/>
        <p:txBody>
          <a:bodyPr/>
          <a:lstStyle/>
          <a:p>
            <a:fld id="{5A437E71-4304-AF45-A3CC-22B4776BC380}" type="slidenum">
              <a:rPr lang="en-US" smtClean="0"/>
              <a:t>‹#›</a:t>
            </a:fld>
            <a:endParaRPr lang="en-US"/>
          </a:p>
        </p:txBody>
      </p:sp>
    </p:spTree>
    <p:extLst>
      <p:ext uri="{BB962C8B-B14F-4D97-AF65-F5344CB8AC3E}">
        <p14:creationId xmlns:p14="http://schemas.microsoft.com/office/powerpoint/2010/main" val="32896965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48CCC59-4938-C233-1910-AA7E0F98157A}"/>
              </a:ext>
            </a:extLst>
          </p:cNvPr>
          <p:cNvSpPr>
            <a:spLocks noGrp="1"/>
          </p:cNvSpPr>
          <p:nvPr>
            <p:ph type="title"/>
          </p:nvPr>
        </p:nvSpPr>
        <p:spPr>
          <a:xfrm>
            <a:off x="1197432"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7CCB61ED-A0CC-0A61-37BA-E7EA79623F97}"/>
              </a:ext>
            </a:extLst>
          </p:cNvPr>
          <p:cNvSpPr>
            <a:spLocks noGrp="1"/>
          </p:cNvSpPr>
          <p:nvPr>
            <p:ph type="body" idx="1"/>
          </p:nvPr>
        </p:nvSpPr>
        <p:spPr>
          <a:xfrm>
            <a:off x="1197432" y="1825625"/>
            <a:ext cx="10515600" cy="4035529"/>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609874056"/>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0" r:id="rId3"/>
    <p:sldLayoutId id="2147483651" r:id="rId4"/>
    <p:sldLayoutId id="2147483652" r:id="rId5"/>
    <p:sldLayoutId id="2147483654" r:id="rId6"/>
    <p:sldLayoutId id="2147483655" r:id="rId7"/>
    <p:sldLayoutId id="2147483656" r:id="rId8"/>
    <p:sldLayoutId id="2147483657" r:id="rId9"/>
    <p:sldLayoutId id="2147483662" r:id="rId10"/>
    <p:sldLayoutId id="2147483661" r:id="rId11"/>
    <p:sldLayoutId id="2147483658" r:id="rId12"/>
    <p:sldLayoutId id="2147483659" r:id="rId13"/>
    <p:sldLayoutId id="2147483663" r:id="rId14"/>
  </p:sldLayoutIdLst>
  <p:txStyles>
    <p:titleStyle>
      <a:lvl1pPr algn="l" defTabSz="914400" rtl="0" eaLnBrk="1" latinLnBrk="0" hangingPunct="1">
        <a:lnSpc>
          <a:spcPct val="90000"/>
        </a:lnSpc>
        <a:spcBef>
          <a:spcPct val="0"/>
        </a:spcBef>
        <a:buNone/>
        <a:defRPr sz="4400" b="1" i="0" kern="1200">
          <a:solidFill>
            <a:schemeClr val="tx1"/>
          </a:solidFill>
          <a:latin typeface="Arial" panose="020B0604020202020204" pitchFamily="34" charset="0"/>
          <a:ea typeface="+mj-ea"/>
          <a:cs typeface="Arial" panose="020B0604020202020204" pitchFamily="34" charset="0"/>
        </a:defRPr>
      </a:lvl1pPr>
    </p:titleStyle>
    <p:bodyStyle>
      <a:lvl1pPr marL="457200" indent="-457200" algn="l" defTabSz="914400" rtl="0" eaLnBrk="1" latinLnBrk="0" hangingPunct="1">
        <a:lnSpc>
          <a:spcPct val="90000"/>
        </a:lnSpc>
        <a:spcBef>
          <a:spcPts val="1000"/>
        </a:spcBef>
        <a:buClr>
          <a:schemeClr val="tx2"/>
        </a:buClr>
        <a:buFont typeface="Wingdings" pitchFamily="2" charset="2"/>
        <a:buChar char="§"/>
        <a:defRPr sz="2800" kern="1200">
          <a:solidFill>
            <a:schemeClr val="tx1"/>
          </a:solidFill>
          <a:latin typeface="+mn-lt"/>
          <a:ea typeface="+mn-ea"/>
          <a:cs typeface="+mn-cs"/>
        </a:defRPr>
      </a:lvl1pPr>
      <a:lvl2pPr marL="800100" indent="-342900" algn="l" defTabSz="914400" rtl="0" eaLnBrk="1" latinLnBrk="0" hangingPunct="1">
        <a:lnSpc>
          <a:spcPct val="90000"/>
        </a:lnSpc>
        <a:spcBef>
          <a:spcPts val="500"/>
        </a:spcBef>
        <a:buClr>
          <a:schemeClr val="tx2"/>
        </a:buClr>
        <a:buFont typeface="Wingdings" pitchFamily="2" charset="2"/>
        <a:buChar char="§"/>
        <a:defRPr sz="2400" kern="1200">
          <a:solidFill>
            <a:schemeClr val="tx1"/>
          </a:solidFill>
          <a:latin typeface="+mn-lt"/>
          <a:ea typeface="+mn-ea"/>
          <a:cs typeface="+mn-cs"/>
        </a:defRPr>
      </a:lvl2pPr>
      <a:lvl3pPr marL="1257300" indent="-342900" algn="l" defTabSz="914400" rtl="0" eaLnBrk="1" latinLnBrk="0" hangingPunct="1">
        <a:lnSpc>
          <a:spcPct val="90000"/>
        </a:lnSpc>
        <a:spcBef>
          <a:spcPts val="500"/>
        </a:spcBef>
        <a:buClr>
          <a:schemeClr val="tx2"/>
        </a:buClr>
        <a:buFont typeface="Wingdings" pitchFamily="2" charset="2"/>
        <a:buChar char="§"/>
        <a:defRPr sz="200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Clr>
          <a:schemeClr val="tx2"/>
        </a:buClr>
        <a:buFont typeface="Wingdings" pitchFamily="2" charset="2"/>
        <a:buChar char="§"/>
        <a:defRPr sz="180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Clr>
          <a:schemeClr val="tx2"/>
        </a:buClr>
        <a:buFont typeface="Wingdings"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hyperlink" Target="https://studenthealth.temple.edu/appointments/prices" TargetMode="Externa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hyperlink" Target="https://prism.exxat.com/" TargetMode="External"/><Relationship Id="rId2" Type="http://schemas.openxmlformats.org/officeDocument/2006/relationships/hyperlink" Target="https://login.exxat.com/" TargetMode="External"/><Relationship Id="rId1" Type="http://schemas.openxmlformats.org/officeDocument/2006/relationships/slideLayout" Target="../slideLayouts/slideLayout8.xml"/><Relationship Id="rId5" Type="http://schemas.openxmlformats.org/officeDocument/2006/relationships/image" Target="../media/image5.tmp"/><Relationship Id="rId4" Type="http://schemas.openxmlformats.org/officeDocument/2006/relationships/hyperlink" Target="mailto:cahelp@temple.edu"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6.tmp"/><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hyperlink" Target="https://shs-portal.temple.edu/login.aspx" TargetMode="External"/><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hyperlink" Target="https://shs-portal.temple.edu/login.aspx" TargetMode="External"/><Relationship Id="rId2" Type="http://schemas.openxmlformats.org/officeDocument/2006/relationships/hyperlink" Target="https://studenthealth.temple.edu/hsc-cph-students-0" TargetMode="External"/><Relationship Id="rId1" Type="http://schemas.openxmlformats.org/officeDocument/2006/relationships/slideLayout" Target="../slideLayouts/slideLayout3.xml"/><Relationship Id="rId4" Type="http://schemas.openxmlformats.org/officeDocument/2006/relationships/hyperlink" Target="https://studenthealth.temple.edu/appointments/prices"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hyperlink" Target="https://studentprivacy.ed.gov/content/online-training-modules" TargetMode="Externa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hyperlink" Target="https://cphapps.temple.edu/surveys/?s=4XWY4489MY4MYAT9" TargetMode="External"/><Relationship Id="rId2" Type="http://schemas.openxmlformats.org/officeDocument/2006/relationships/hyperlink" Target="https://www.youtube.com/watch?v=21DKCGiTK5Q" TargetMode="Externa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hyperlink" Target="https://tuportal6.temple.edu/documents/651286/740352620/Background+Check+Requirements+for+Practicum+Experiences.pdf/4ee6ae0f-c15d-8fd7-fa21-ed05b092759b?t=1704919879908" TargetMode="Externa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hyperlink" Target="mailto:cahelp@temple.edu" TargetMode="External"/><Relationship Id="rId2" Type="http://schemas.openxmlformats.org/officeDocument/2006/relationships/hyperlink" Target="https://www.identogo.com/" TargetMode="Externa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hyperlink" Target="https://www.dhs.pa.gov/KeepKidsSafe/Clearances/Pages/PA-Child-Abuse-History-Clearance.aspx" TargetMode="Externa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hyperlink" Target="https://www.psp.pa.gov/Pages/Criminal-History-Background-Check.aspx" TargetMode="Externa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hyperlink" Target="https://careers.temple.edu/hr-resources/our-functional-areas/benefits-administration/health-insurance-plans/student-health" TargetMode="Externa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hyperlink" Target="mailto:cahelp@temple.edu" TargetMode="Externa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244FC3-1AD8-C778-202A-98F6083D7592}"/>
              </a:ext>
            </a:extLst>
          </p:cNvPr>
          <p:cNvSpPr>
            <a:spLocks noGrp="1"/>
          </p:cNvSpPr>
          <p:nvPr>
            <p:ph type="title" idx="4294967295"/>
          </p:nvPr>
        </p:nvSpPr>
        <p:spPr>
          <a:xfrm>
            <a:off x="679907" y="2151858"/>
            <a:ext cx="9496425" cy="2043512"/>
          </a:xfrm>
        </p:spPr>
        <p:txBody>
          <a:bodyPr>
            <a:normAutofit fontScale="90000"/>
          </a:bodyPr>
          <a:lstStyle/>
          <a:p>
            <a:r>
              <a:rPr lang="en-US" sz="4800" dirty="0">
                <a:solidFill>
                  <a:schemeClr val="bg1"/>
                </a:solidFill>
              </a:rPr>
              <a:t>Compliance Requirements for Clinical/Fieldwork/</a:t>
            </a:r>
            <a:br>
              <a:rPr lang="en-US" sz="4800" dirty="0">
                <a:solidFill>
                  <a:schemeClr val="bg1"/>
                </a:solidFill>
              </a:rPr>
            </a:br>
            <a:r>
              <a:rPr lang="en-US" sz="4800" dirty="0">
                <a:solidFill>
                  <a:schemeClr val="bg1"/>
                </a:solidFill>
              </a:rPr>
              <a:t>Practicum Experience</a:t>
            </a:r>
          </a:p>
        </p:txBody>
      </p:sp>
      <p:sp>
        <p:nvSpPr>
          <p:cNvPr id="11" name="Subtitle 2">
            <a:extLst>
              <a:ext uri="{FF2B5EF4-FFF2-40B4-BE49-F238E27FC236}">
                <a16:creationId xmlns:a16="http://schemas.microsoft.com/office/drawing/2014/main" id="{5F1D87CF-EEA6-7068-6CC7-B171AA9EF7A4}"/>
              </a:ext>
            </a:extLst>
          </p:cNvPr>
          <p:cNvSpPr txBox="1">
            <a:spLocks/>
          </p:cNvSpPr>
          <p:nvPr/>
        </p:nvSpPr>
        <p:spPr>
          <a:xfrm>
            <a:off x="679907" y="5216915"/>
            <a:ext cx="8011809" cy="1154388"/>
          </a:xfrm>
          <a:prstGeom prst="rect">
            <a:avLst/>
          </a:prstGeom>
        </p:spPr>
        <p:txBody>
          <a:bodyPr vert="horz" lIns="91440" tIns="45720" rIns="91440" bIns="45720" rtlCol="0">
            <a:normAutofit fontScale="92500" lnSpcReduction="20000"/>
          </a:bodyPr>
          <a:lstStyle>
            <a:lvl1pPr marL="0" indent="0" algn="ctr" defTabSz="914400" rtl="0" eaLnBrk="1" latinLnBrk="0" hangingPunct="1">
              <a:lnSpc>
                <a:spcPct val="90000"/>
              </a:lnSpc>
              <a:spcBef>
                <a:spcPts val="1000"/>
              </a:spcBef>
              <a:buClr>
                <a:schemeClr val="tx2"/>
              </a:buClr>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Clr>
                <a:schemeClr val="tx2"/>
              </a:buClr>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Clr>
                <a:schemeClr val="tx2"/>
              </a:buClr>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Clr>
                <a:schemeClr val="tx2"/>
              </a:buClr>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Clr>
                <a:schemeClr val="tx2"/>
              </a:buClr>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800" dirty="0">
                <a:solidFill>
                  <a:schemeClr val="bg1"/>
                </a:solidFill>
              </a:rPr>
              <a:t>Utilizing the Exxat system to record pre-clinical/fieldwork compliance requirements</a:t>
            </a:r>
          </a:p>
          <a:p>
            <a:endParaRPr lang="en-US" sz="1800" dirty="0">
              <a:solidFill>
                <a:schemeClr val="bg1"/>
              </a:solidFill>
            </a:endParaRPr>
          </a:p>
          <a:p>
            <a:pPr algn="r"/>
            <a:r>
              <a:rPr lang="en-US" sz="1800">
                <a:solidFill>
                  <a:schemeClr val="bg1"/>
                </a:solidFill>
              </a:rPr>
              <a:t>Updated 3/16/2026</a:t>
            </a:r>
            <a:endParaRPr lang="en-US" sz="1200" dirty="0">
              <a:solidFill>
                <a:schemeClr val="bg1"/>
              </a:solidFill>
            </a:endParaRPr>
          </a:p>
        </p:txBody>
      </p:sp>
      <p:cxnSp>
        <p:nvCxnSpPr>
          <p:cNvPr id="12" name="Straight Connector 11" descr="Decorative line">
            <a:extLst>
              <a:ext uri="{FF2B5EF4-FFF2-40B4-BE49-F238E27FC236}">
                <a16:creationId xmlns:a16="http://schemas.microsoft.com/office/drawing/2014/main" id="{9A0C6E6B-D77F-5EC5-8BC8-955136EA78E3}"/>
              </a:ext>
              <a:ext uri="{C183D7F6-B498-43B3-948B-1728B52AA6E4}">
                <adec:decorative xmlns:adec="http://schemas.microsoft.com/office/drawing/2017/decorative" val="0"/>
              </a:ext>
            </a:extLst>
          </p:cNvPr>
          <p:cNvCxnSpPr>
            <a:cxnSpLocks/>
          </p:cNvCxnSpPr>
          <p:nvPr/>
        </p:nvCxnSpPr>
        <p:spPr>
          <a:xfrm>
            <a:off x="679907" y="4706142"/>
            <a:ext cx="3536548"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pic>
        <p:nvPicPr>
          <p:cNvPr id="4" name="Picture 3" descr="Barnett College of Public Health logo in white text and Temple T on a red square background">
            <a:extLst>
              <a:ext uri="{FF2B5EF4-FFF2-40B4-BE49-F238E27FC236}">
                <a16:creationId xmlns:a16="http://schemas.microsoft.com/office/drawing/2014/main" id="{7D81C77D-D0F5-8598-C999-EE5BED011543}"/>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79907" y="664724"/>
            <a:ext cx="3669921" cy="863511"/>
          </a:xfrm>
          <a:prstGeom prst="rect">
            <a:avLst/>
          </a:prstGeom>
        </p:spPr>
      </p:pic>
    </p:spTree>
    <p:extLst>
      <p:ext uri="{BB962C8B-B14F-4D97-AF65-F5344CB8AC3E}">
        <p14:creationId xmlns:p14="http://schemas.microsoft.com/office/powerpoint/2010/main" val="29591338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107FE-62DA-91B9-E5DB-C09416A20409}"/>
              </a:ext>
            </a:extLst>
          </p:cNvPr>
          <p:cNvSpPr>
            <a:spLocks noGrp="1"/>
          </p:cNvSpPr>
          <p:nvPr>
            <p:ph type="title"/>
          </p:nvPr>
        </p:nvSpPr>
        <p:spPr>
          <a:xfrm>
            <a:off x="1179870" y="296120"/>
            <a:ext cx="10173931" cy="1015664"/>
          </a:xfrm>
        </p:spPr>
        <p:txBody>
          <a:bodyPr>
            <a:normAutofit fontScale="90000"/>
          </a:bodyPr>
          <a:lstStyle/>
          <a:p>
            <a:r>
              <a:rPr lang="en-US" sz="3600" dirty="0"/>
              <a:t>Compliance Requirements In Exxat At a Glance</a:t>
            </a:r>
          </a:p>
        </p:txBody>
      </p:sp>
      <p:sp>
        <p:nvSpPr>
          <p:cNvPr id="3" name="Content Placeholder 2">
            <a:extLst>
              <a:ext uri="{FF2B5EF4-FFF2-40B4-BE49-F238E27FC236}">
                <a16:creationId xmlns:a16="http://schemas.microsoft.com/office/drawing/2014/main" id="{B4C7C13F-162A-D016-A1C5-F606265C1F51}"/>
              </a:ext>
            </a:extLst>
          </p:cNvPr>
          <p:cNvSpPr>
            <a:spLocks noGrp="1"/>
          </p:cNvSpPr>
          <p:nvPr>
            <p:ph idx="1"/>
          </p:nvPr>
        </p:nvSpPr>
        <p:spPr>
          <a:xfrm>
            <a:off x="838202" y="1182878"/>
            <a:ext cx="10515600" cy="3675527"/>
          </a:xfrm>
        </p:spPr>
        <p:txBody>
          <a:bodyPr numCol="4">
            <a:normAutofit/>
          </a:bodyPr>
          <a:lstStyle/>
          <a:p>
            <a:pPr marL="0" indent="0">
              <a:buClr>
                <a:schemeClr val="accent1"/>
              </a:buClr>
              <a:buNone/>
            </a:pPr>
            <a:r>
              <a:rPr lang="en-US" sz="1600" dirty="0"/>
              <a:t>HEALTH AND IMMUNIZATION</a:t>
            </a:r>
          </a:p>
          <a:p>
            <a:pPr>
              <a:buClr>
                <a:schemeClr val="accent1"/>
              </a:buClr>
            </a:pPr>
            <a:r>
              <a:rPr lang="en-US" sz="1600" dirty="0"/>
              <a:t>Flu (Influenza)</a:t>
            </a:r>
          </a:p>
          <a:p>
            <a:pPr>
              <a:buClr>
                <a:schemeClr val="accent1"/>
              </a:buClr>
            </a:pPr>
            <a:r>
              <a:rPr lang="en-US" sz="1600" dirty="0"/>
              <a:t>Hepatitis B (</a:t>
            </a:r>
            <a:r>
              <a:rPr lang="en-US" sz="1600" dirty="0" err="1"/>
              <a:t>HepB</a:t>
            </a:r>
            <a:r>
              <a:rPr lang="en-US" sz="1600" dirty="0"/>
              <a:t>)</a:t>
            </a:r>
          </a:p>
          <a:p>
            <a:pPr>
              <a:buClr>
                <a:schemeClr val="accent1"/>
              </a:buClr>
            </a:pPr>
            <a:r>
              <a:rPr lang="en-US" sz="1600" dirty="0"/>
              <a:t>Measles, Mumps, Rubella (MMR)</a:t>
            </a:r>
          </a:p>
          <a:p>
            <a:pPr>
              <a:buClr>
                <a:schemeClr val="accent1"/>
              </a:buClr>
            </a:pPr>
            <a:r>
              <a:rPr lang="en-US" sz="1600" dirty="0"/>
              <a:t>Physical Examination Form</a:t>
            </a:r>
          </a:p>
          <a:p>
            <a:pPr>
              <a:buClr>
                <a:schemeClr val="accent1"/>
              </a:buClr>
            </a:pPr>
            <a:r>
              <a:rPr lang="en-US" sz="1600" dirty="0"/>
              <a:t>Tetanus, Diphtheria, and Pertussis (Tdap)</a:t>
            </a:r>
          </a:p>
          <a:p>
            <a:pPr>
              <a:buClr>
                <a:schemeClr val="accent1"/>
              </a:buClr>
            </a:pPr>
            <a:r>
              <a:rPr lang="en-US" sz="1600" dirty="0"/>
              <a:t>Tuberculosis (TB)</a:t>
            </a:r>
          </a:p>
          <a:p>
            <a:pPr>
              <a:buClr>
                <a:schemeClr val="accent1"/>
              </a:buClr>
            </a:pPr>
            <a:r>
              <a:rPr lang="en-US" sz="1600" dirty="0"/>
              <a:t>Varicella</a:t>
            </a:r>
          </a:p>
          <a:p>
            <a:pPr marL="0" indent="0">
              <a:buClr>
                <a:schemeClr val="accent1"/>
              </a:buClr>
              <a:buNone/>
            </a:pPr>
            <a:r>
              <a:rPr lang="en-US" sz="1600" dirty="0"/>
              <a:t>CERTIFICATIONS </a:t>
            </a:r>
          </a:p>
          <a:p>
            <a:pPr marL="0" indent="0">
              <a:buClr>
                <a:schemeClr val="accent1"/>
              </a:buClr>
              <a:buNone/>
            </a:pPr>
            <a:r>
              <a:rPr lang="en-US" sz="1600" dirty="0"/>
              <a:t>AND TRAINING</a:t>
            </a:r>
          </a:p>
          <a:p>
            <a:pPr>
              <a:buClr>
                <a:schemeClr val="accent1"/>
              </a:buClr>
            </a:pPr>
            <a:r>
              <a:rPr lang="en-US" sz="1600" dirty="0"/>
              <a:t>HIPAA</a:t>
            </a:r>
          </a:p>
          <a:p>
            <a:pPr>
              <a:buClr>
                <a:schemeClr val="accent1"/>
              </a:buClr>
            </a:pPr>
            <a:r>
              <a:rPr lang="en-US" sz="1600" dirty="0"/>
              <a:t>Bloodborne Pathogen Training</a:t>
            </a:r>
            <a:r>
              <a:rPr lang="en-US" sz="1600" baseline="30000" dirty="0"/>
              <a:t>1</a:t>
            </a:r>
            <a:r>
              <a:rPr lang="en-US" sz="1600" dirty="0"/>
              <a:t> </a:t>
            </a:r>
          </a:p>
          <a:p>
            <a:pPr>
              <a:buClr>
                <a:schemeClr val="accent1"/>
              </a:buClr>
            </a:pPr>
            <a:r>
              <a:rPr lang="en-US" sz="1600" dirty="0"/>
              <a:t>CPR</a:t>
            </a:r>
            <a:r>
              <a:rPr lang="en-US" sz="1600" baseline="30000" dirty="0"/>
              <a:t>2</a:t>
            </a:r>
          </a:p>
          <a:p>
            <a:pPr>
              <a:buClr>
                <a:schemeClr val="accent1"/>
              </a:buClr>
            </a:pPr>
            <a:r>
              <a:rPr lang="en-US" sz="1600" dirty="0"/>
              <a:t>FERPA</a:t>
            </a:r>
            <a:r>
              <a:rPr lang="en-US" sz="1600" baseline="30000" dirty="0"/>
              <a:t>3</a:t>
            </a:r>
          </a:p>
          <a:p>
            <a:pPr>
              <a:buClr>
                <a:schemeClr val="accent1"/>
              </a:buClr>
            </a:pPr>
            <a:r>
              <a:rPr lang="en-US" sz="1600" dirty="0"/>
              <a:t>First Aid</a:t>
            </a:r>
            <a:r>
              <a:rPr lang="en-US" sz="1600" baseline="30000" dirty="0"/>
              <a:t>4</a:t>
            </a:r>
          </a:p>
          <a:p>
            <a:pPr>
              <a:buClr>
                <a:schemeClr val="accent1"/>
              </a:buClr>
            </a:pPr>
            <a:endParaRPr lang="en-US" sz="1800" dirty="0"/>
          </a:p>
          <a:p>
            <a:pPr marL="0" indent="0">
              <a:lnSpc>
                <a:spcPct val="100000"/>
              </a:lnSpc>
              <a:spcBef>
                <a:spcPts val="0"/>
              </a:spcBef>
              <a:buClr>
                <a:schemeClr val="accent1"/>
              </a:buClr>
              <a:buNone/>
            </a:pPr>
            <a:endParaRPr lang="en-US" sz="1600" dirty="0"/>
          </a:p>
          <a:p>
            <a:pPr marL="0" indent="0">
              <a:lnSpc>
                <a:spcPct val="100000"/>
              </a:lnSpc>
              <a:spcBef>
                <a:spcPts val="0"/>
              </a:spcBef>
              <a:buClr>
                <a:schemeClr val="accent1"/>
              </a:buClr>
              <a:buNone/>
            </a:pPr>
            <a:endParaRPr lang="en-US" sz="1600" dirty="0"/>
          </a:p>
          <a:p>
            <a:pPr marL="0" indent="0">
              <a:lnSpc>
                <a:spcPct val="100000"/>
              </a:lnSpc>
              <a:spcBef>
                <a:spcPts val="0"/>
              </a:spcBef>
              <a:buClr>
                <a:schemeClr val="accent1"/>
              </a:buClr>
              <a:buNone/>
            </a:pPr>
            <a:r>
              <a:rPr lang="en-US" sz="1600" dirty="0"/>
              <a:t>VERIFICATION / IDENTITY </a:t>
            </a:r>
          </a:p>
          <a:p>
            <a:pPr marL="0" indent="0">
              <a:lnSpc>
                <a:spcPct val="100000"/>
              </a:lnSpc>
              <a:spcBef>
                <a:spcPts val="0"/>
              </a:spcBef>
              <a:buClr>
                <a:schemeClr val="accent1"/>
              </a:buClr>
              <a:buNone/>
            </a:pPr>
            <a:r>
              <a:rPr lang="en-US" sz="1600" dirty="0"/>
              <a:t>DOCUMENTS</a:t>
            </a:r>
          </a:p>
          <a:p>
            <a:pPr>
              <a:buClr>
                <a:schemeClr val="accent1"/>
              </a:buClr>
            </a:pPr>
            <a:r>
              <a:rPr lang="en-US" sz="1400" dirty="0"/>
              <a:t>FBI Fingerprint</a:t>
            </a:r>
          </a:p>
          <a:p>
            <a:pPr>
              <a:buClr>
                <a:schemeClr val="accent1"/>
              </a:buClr>
            </a:pPr>
            <a:r>
              <a:rPr lang="en-US" sz="1400" dirty="0"/>
              <a:t>PA DHS Child abuse History Clearance ACT 151</a:t>
            </a:r>
          </a:p>
          <a:p>
            <a:pPr>
              <a:buClr>
                <a:schemeClr val="accent1"/>
              </a:buClr>
            </a:pPr>
            <a:r>
              <a:rPr lang="en-US" sz="1400" dirty="0"/>
              <a:t>PA state police request for criminal records (PATCH) Act 34</a:t>
            </a:r>
          </a:p>
          <a:p>
            <a:pPr>
              <a:buClr>
                <a:schemeClr val="accent1"/>
              </a:buClr>
            </a:pPr>
            <a:r>
              <a:rPr lang="en-US" sz="1400" dirty="0"/>
              <a:t>Universal - Background Standard</a:t>
            </a:r>
          </a:p>
          <a:p>
            <a:pPr>
              <a:buClr>
                <a:schemeClr val="accent1"/>
              </a:buClr>
            </a:pPr>
            <a:r>
              <a:rPr lang="en-US" sz="1400" dirty="0"/>
              <a:t>Universal-New York Statewide Screening (if applicable)</a:t>
            </a:r>
          </a:p>
          <a:p>
            <a:pPr>
              <a:buClr>
                <a:schemeClr val="accent1"/>
              </a:buClr>
            </a:pPr>
            <a:r>
              <a:rPr lang="en-US" sz="1400" dirty="0"/>
              <a:t>Universal - Drug Screen</a:t>
            </a:r>
            <a:r>
              <a:rPr lang="en-US" sz="1400" baseline="30000" dirty="0"/>
              <a:t>5</a:t>
            </a:r>
            <a:endParaRPr lang="en-US" sz="1600" baseline="30000" dirty="0"/>
          </a:p>
          <a:p>
            <a:pPr marL="0" indent="0">
              <a:buClr>
                <a:schemeClr val="accent1"/>
              </a:buClr>
              <a:buNone/>
            </a:pPr>
            <a:r>
              <a:rPr lang="en-US" sz="1600" dirty="0"/>
              <a:t>OTHER</a:t>
            </a:r>
          </a:p>
          <a:p>
            <a:pPr>
              <a:buClr>
                <a:schemeClr val="accent1"/>
              </a:buClr>
            </a:pPr>
            <a:r>
              <a:rPr lang="en-US" sz="1600" dirty="0"/>
              <a:t>Health Insurance</a:t>
            </a:r>
          </a:p>
          <a:p>
            <a:pPr>
              <a:buClr>
                <a:schemeClr val="accent1"/>
              </a:buClr>
            </a:pPr>
            <a:r>
              <a:rPr lang="en-US" sz="1600" dirty="0"/>
              <a:t>License (DNP only)</a:t>
            </a:r>
          </a:p>
          <a:p>
            <a:pPr>
              <a:buClr>
                <a:schemeClr val="accent1"/>
              </a:buClr>
            </a:pPr>
            <a:r>
              <a:rPr lang="en-US" sz="1600" dirty="0"/>
              <a:t>Student Handbook (BSN/ABSN/DNP only)</a:t>
            </a:r>
          </a:p>
          <a:p>
            <a:pPr>
              <a:buClr>
                <a:schemeClr val="accent1"/>
              </a:buClr>
            </a:pPr>
            <a:r>
              <a:rPr lang="en-US" sz="1600" dirty="0"/>
              <a:t>Temple University Health System Mandatory Compliances (BSN/ABSN/DNP only)</a:t>
            </a:r>
          </a:p>
        </p:txBody>
      </p:sp>
      <p:sp>
        <p:nvSpPr>
          <p:cNvPr id="5" name="Footer Placeholder 3">
            <a:extLst>
              <a:ext uri="{FF2B5EF4-FFF2-40B4-BE49-F238E27FC236}">
                <a16:creationId xmlns:a16="http://schemas.microsoft.com/office/drawing/2014/main" id="{21CA02C3-94A7-C370-9FA0-F0F9597F9A32}"/>
              </a:ext>
            </a:extLst>
          </p:cNvPr>
          <p:cNvSpPr txBox="1">
            <a:spLocks/>
          </p:cNvSpPr>
          <p:nvPr/>
        </p:nvSpPr>
        <p:spPr>
          <a:xfrm>
            <a:off x="235085" y="4858405"/>
            <a:ext cx="1172183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buClr>
                <a:schemeClr val="accent1"/>
              </a:buClr>
            </a:pPr>
            <a:r>
              <a:rPr lang="en-US" sz="1400" dirty="0"/>
              <a:t>1 – DNP, BSN, ABSN,DPT, MPH Nutrition, ESS, DOT, MSAT, MSRT, BSRT, SLH, EMT course only</a:t>
            </a:r>
          </a:p>
          <a:p>
            <a:pPr>
              <a:buClr>
                <a:schemeClr val="accent1"/>
              </a:buClr>
            </a:pPr>
            <a:r>
              <a:rPr lang="en-US" sz="1400" dirty="0"/>
              <a:t>2 – DNP, BSN, ABSN, DPT, DOT, MSAT, MSRT, BSRT, EMT course only</a:t>
            </a:r>
          </a:p>
          <a:p>
            <a:pPr>
              <a:buClr>
                <a:schemeClr val="accent1"/>
              </a:buClr>
            </a:pPr>
            <a:r>
              <a:rPr lang="en-US" sz="1400" dirty="0"/>
              <a:t>3 – DPT, MPH Nutrition, MSAT, ESS, DOT, MSRT, BSRT, SLH, BSPH, EMT course, MPH-BIO, MPH-EPI, MPH-ENV, MPH-HPM, MPH-SBS only</a:t>
            </a:r>
          </a:p>
          <a:p>
            <a:pPr>
              <a:buClr>
                <a:schemeClr val="accent1"/>
              </a:buClr>
            </a:pPr>
            <a:r>
              <a:rPr lang="en-US" sz="1400" dirty="0"/>
              <a:t>4 – DPT only</a:t>
            </a:r>
          </a:p>
          <a:p>
            <a:pPr>
              <a:buClr>
                <a:schemeClr val="accent1"/>
              </a:buClr>
            </a:pPr>
            <a:r>
              <a:rPr lang="en-US" sz="1400" dirty="0"/>
              <a:t>5 – Required for DNP, BSN, ABSN, and DPT programs only, but may be required by sites.</a:t>
            </a:r>
          </a:p>
          <a:p>
            <a:endParaRPr lang="en-US" dirty="0"/>
          </a:p>
        </p:txBody>
      </p:sp>
    </p:spTree>
    <p:extLst>
      <p:ext uri="{BB962C8B-B14F-4D97-AF65-F5344CB8AC3E}">
        <p14:creationId xmlns:p14="http://schemas.microsoft.com/office/powerpoint/2010/main" val="23096368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107FE-62DA-91B9-E5DB-C09416A20409}"/>
              </a:ext>
            </a:extLst>
          </p:cNvPr>
          <p:cNvSpPr>
            <a:spLocks noGrp="1"/>
          </p:cNvSpPr>
          <p:nvPr>
            <p:ph type="title"/>
          </p:nvPr>
        </p:nvSpPr>
        <p:spPr>
          <a:xfrm>
            <a:off x="838202" y="28700"/>
            <a:ext cx="10515600" cy="1325563"/>
          </a:xfrm>
        </p:spPr>
        <p:txBody>
          <a:bodyPr>
            <a:normAutofit fontScale="90000"/>
          </a:bodyPr>
          <a:lstStyle/>
          <a:p>
            <a:pPr marL="914400" indent="-452438"/>
            <a:r>
              <a:rPr lang="en-US" dirty="0"/>
              <a:t>Compliance Requirements At a Glance</a:t>
            </a:r>
            <a:br>
              <a:rPr lang="en-US" dirty="0"/>
            </a:br>
            <a:r>
              <a:rPr lang="en-US" sz="2800" dirty="0">
                <a:solidFill>
                  <a:srgbClr val="C00000"/>
                </a:solidFill>
              </a:rPr>
              <a:t>HEALTH AND IMMUNIZATION</a:t>
            </a:r>
            <a:endParaRPr lang="en-US" dirty="0"/>
          </a:p>
        </p:txBody>
      </p:sp>
      <p:sp>
        <p:nvSpPr>
          <p:cNvPr id="4" name="object 5">
            <a:extLst>
              <a:ext uri="{FF2B5EF4-FFF2-40B4-BE49-F238E27FC236}">
                <a16:creationId xmlns:a16="http://schemas.microsoft.com/office/drawing/2014/main" id="{A75C3A3C-4B54-7A7F-9930-43C0E6B155C9}"/>
              </a:ext>
            </a:extLst>
          </p:cNvPr>
          <p:cNvSpPr txBox="1"/>
          <p:nvPr/>
        </p:nvSpPr>
        <p:spPr>
          <a:xfrm>
            <a:off x="404546" y="2064056"/>
            <a:ext cx="1633804" cy="443070"/>
          </a:xfrm>
          <a:prstGeom prst="rect">
            <a:avLst/>
          </a:prstGeom>
        </p:spPr>
        <p:txBody>
          <a:bodyPr vert="horz" wrap="square" lIns="0" tIns="12065" rIns="0" bIns="0" rtlCol="0">
            <a:spAutoFit/>
          </a:bodyPr>
          <a:lstStyle/>
          <a:p>
            <a:pPr marL="12700" marR="221615" indent="-635">
              <a:lnSpc>
                <a:spcPct val="100200"/>
              </a:lnSpc>
              <a:spcBef>
                <a:spcPts val="95"/>
              </a:spcBef>
            </a:pPr>
            <a:r>
              <a:rPr lang="en-US" sz="1400" dirty="0">
                <a:solidFill>
                  <a:schemeClr val="tx1"/>
                </a:solidFill>
                <a:latin typeface="Arial"/>
                <a:cs typeface="Arial"/>
              </a:rPr>
              <a:t>Pre-matriculation Requirements</a:t>
            </a:r>
            <a:endParaRPr sz="1050" dirty="0">
              <a:solidFill>
                <a:schemeClr val="tx1"/>
              </a:solidFill>
              <a:latin typeface="Arial"/>
              <a:cs typeface="Arial"/>
            </a:endParaRPr>
          </a:p>
        </p:txBody>
      </p:sp>
      <p:graphicFrame>
        <p:nvGraphicFramePr>
          <p:cNvPr id="6" name="Table 5" descr="Table for Health and Immunization compliance requirements, listing frequency, cost, and notes.">
            <a:extLst>
              <a:ext uri="{FF2B5EF4-FFF2-40B4-BE49-F238E27FC236}">
                <a16:creationId xmlns:a16="http://schemas.microsoft.com/office/drawing/2014/main" id="{D8DEBB8A-DDBA-095B-B7EA-475436C3DE7E}"/>
              </a:ext>
            </a:extLst>
          </p:cNvPr>
          <p:cNvGraphicFramePr>
            <a:graphicFrameLocks noGrp="1"/>
          </p:cNvGraphicFramePr>
          <p:nvPr>
            <p:extLst>
              <p:ext uri="{D42A27DB-BD31-4B8C-83A1-F6EECF244321}">
                <p14:modId xmlns:p14="http://schemas.microsoft.com/office/powerpoint/2010/main" val="3680686228"/>
              </p:ext>
            </p:extLst>
          </p:nvPr>
        </p:nvGraphicFramePr>
        <p:xfrm>
          <a:off x="2032000" y="1344347"/>
          <a:ext cx="8128000" cy="4343413"/>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122269354"/>
                    </a:ext>
                  </a:extLst>
                </a:gridCol>
                <a:gridCol w="2032000">
                  <a:extLst>
                    <a:ext uri="{9D8B030D-6E8A-4147-A177-3AD203B41FA5}">
                      <a16:colId xmlns:a16="http://schemas.microsoft.com/office/drawing/2014/main" val="346074626"/>
                    </a:ext>
                  </a:extLst>
                </a:gridCol>
                <a:gridCol w="2032000">
                  <a:extLst>
                    <a:ext uri="{9D8B030D-6E8A-4147-A177-3AD203B41FA5}">
                      <a16:colId xmlns:a16="http://schemas.microsoft.com/office/drawing/2014/main" val="3998349632"/>
                    </a:ext>
                  </a:extLst>
                </a:gridCol>
                <a:gridCol w="2032000">
                  <a:extLst>
                    <a:ext uri="{9D8B030D-6E8A-4147-A177-3AD203B41FA5}">
                      <a16:colId xmlns:a16="http://schemas.microsoft.com/office/drawing/2014/main" val="3470390203"/>
                    </a:ext>
                  </a:extLst>
                </a:gridCol>
              </a:tblGrid>
              <a:tr h="370841">
                <a:tc>
                  <a:txBody>
                    <a:bodyPr/>
                    <a:lstStyle/>
                    <a:p>
                      <a:r>
                        <a:rPr lang="en-US" sz="1100" dirty="0"/>
                        <a:t>Requirement</a:t>
                      </a:r>
                    </a:p>
                  </a:txBody>
                  <a:tcPr marT="45721" marB="45721"/>
                </a:tc>
                <a:tc>
                  <a:txBody>
                    <a:bodyPr/>
                    <a:lstStyle/>
                    <a:p>
                      <a:r>
                        <a:rPr lang="en-US" sz="1100" dirty="0"/>
                        <a:t>Frequency</a:t>
                      </a:r>
                    </a:p>
                  </a:txBody>
                  <a:tcPr marT="45721" marB="45721"/>
                </a:tc>
                <a:tc>
                  <a:txBody>
                    <a:bodyPr/>
                    <a:lstStyle/>
                    <a:p>
                      <a:r>
                        <a:rPr lang="en-US" sz="1100" dirty="0"/>
                        <a:t>Notes</a:t>
                      </a:r>
                    </a:p>
                  </a:txBody>
                  <a:tcPr marT="45721" marB="45721"/>
                </a:tc>
                <a:tc>
                  <a:txBody>
                    <a:bodyPr/>
                    <a:lstStyle/>
                    <a:p>
                      <a:r>
                        <a:rPr lang="en-US" sz="1100" dirty="0"/>
                        <a:t>Cost</a:t>
                      </a:r>
                    </a:p>
                  </a:txBody>
                  <a:tcPr marT="45721" marB="45721"/>
                </a:tc>
                <a:extLst>
                  <a:ext uri="{0D108BD9-81ED-4DB2-BD59-A6C34878D82A}">
                    <a16:rowId xmlns:a16="http://schemas.microsoft.com/office/drawing/2014/main" val="1113979164"/>
                  </a:ext>
                </a:extLst>
              </a:tr>
              <a:tr h="42672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t>FLU</a:t>
                      </a:r>
                      <a:endParaRPr lang="en-US" sz="1100" dirty="0"/>
                    </a:p>
                  </a:txBody>
                  <a:tcPr marT="45721" marB="45721"/>
                </a:tc>
                <a:tc>
                  <a:txBody>
                    <a:bodyPr/>
                    <a:lstStyle/>
                    <a:p>
                      <a:r>
                        <a:rPr lang="en-US" sz="1200" dirty="0"/>
                        <a:t>Annual</a:t>
                      </a:r>
                    </a:p>
                  </a:txBody>
                  <a:tcPr marT="45721" marB="45721"/>
                </a:tc>
                <a:tc>
                  <a:txBody>
                    <a:bodyPr/>
                    <a:lstStyle/>
                    <a:p>
                      <a:r>
                        <a:rPr lang="en-US" sz="1200" dirty="0"/>
                        <a:t>Submit for year between 8/1 and 10/15</a:t>
                      </a:r>
                    </a:p>
                  </a:txBody>
                  <a:tcPr marT="45721" marB="45721"/>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C00000"/>
                          </a:solidFill>
                        </a:rPr>
                        <a:t>*</a:t>
                      </a:r>
                    </a:p>
                  </a:txBody>
                  <a:tcPr marT="45721" marB="45721"/>
                </a:tc>
                <a:extLst>
                  <a:ext uri="{0D108BD9-81ED-4DB2-BD59-A6C34878D82A}">
                    <a16:rowId xmlns:a16="http://schemas.microsoft.com/office/drawing/2014/main" val="276141053"/>
                  </a:ext>
                </a:extLst>
              </a:tr>
              <a:tr h="47074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t>Hep B</a:t>
                      </a:r>
                      <a:endParaRPr lang="en-US" sz="1100" dirty="0"/>
                    </a:p>
                  </a:txBody>
                  <a:tcPr marT="45721" marB="45721"/>
                </a:tc>
                <a:tc>
                  <a:txBody>
                    <a:bodyPr/>
                    <a:lstStyle/>
                    <a:p>
                      <a:r>
                        <a:rPr lang="en-US" sz="1200" dirty="0"/>
                        <a:t>Fully vaccinated and proof of immunity</a:t>
                      </a:r>
                    </a:p>
                  </a:txBody>
                  <a:tcPr marT="45721" marB="45721"/>
                </a:tc>
                <a:tc>
                  <a:txBody>
                    <a:bodyPr/>
                    <a:lstStyle/>
                    <a:p>
                      <a:r>
                        <a:rPr lang="en-US" sz="1200" dirty="0">
                          <a:solidFill>
                            <a:schemeClr val="tx1"/>
                          </a:solidFill>
                        </a:rPr>
                        <a:t>N/A</a:t>
                      </a:r>
                    </a:p>
                  </a:txBody>
                  <a:tcPr marT="45721" marB="45721"/>
                </a:tc>
                <a:tc>
                  <a:txBody>
                    <a:bodyPr/>
                    <a:lstStyle/>
                    <a:p>
                      <a:r>
                        <a:rPr lang="en-US" sz="1800" dirty="0">
                          <a:solidFill>
                            <a:srgbClr val="C00000"/>
                          </a:solidFill>
                        </a:rPr>
                        <a:t>*</a:t>
                      </a:r>
                    </a:p>
                  </a:txBody>
                  <a:tcPr marT="45721" marB="45721"/>
                </a:tc>
                <a:extLst>
                  <a:ext uri="{0D108BD9-81ED-4DB2-BD59-A6C34878D82A}">
                    <a16:rowId xmlns:a16="http://schemas.microsoft.com/office/drawing/2014/main" val="2523346332"/>
                  </a:ext>
                </a:extLst>
              </a:tr>
              <a:tr h="57912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t>MMR</a:t>
                      </a:r>
                      <a:endParaRPr lang="en-US" sz="1100" dirty="0"/>
                    </a:p>
                  </a:txBody>
                  <a:tcPr marT="45721" marB="45721"/>
                </a:tc>
                <a:tc>
                  <a:txBody>
                    <a:bodyPr/>
                    <a:lstStyle/>
                    <a:p>
                      <a:r>
                        <a:rPr lang="en-US" sz="1200" dirty="0"/>
                        <a:t>Fully vaccinated </a:t>
                      </a:r>
                      <a:r>
                        <a:rPr lang="en-US" sz="1200" b="1" dirty="0"/>
                        <a:t>OR </a:t>
                      </a:r>
                      <a:r>
                        <a:rPr lang="en-US" sz="1200" dirty="0"/>
                        <a:t>proof of immunity</a:t>
                      </a:r>
                    </a:p>
                  </a:txBody>
                  <a:tcPr marT="45721" marB="45721"/>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dk1"/>
                          </a:solidFill>
                          <a:effectLst/>
                          <a:latin typeface="+mn-lt"/>
                          <a:ea typeface="+mn-ea"/>
                          <a:cs typeface="+mn-cs"/>
                        </a:rPr>
                        <a:t>2 documented vaccinations OR Positive (Quantitative)titer for all 3 components</a:t>
                      </a:r>
                      <a:endParaRPr lang="en-US" sz="1200" dirty="0"/>
                    </a:p>
                  </a:txBody>
                  <a:tcPr marT="45721" marB="45721"/>
                </a:tc>
                <a:tc>
                  <a:txBody>
                    <a:bodyPr/>
                    <a:lstStyle/>
                    <a:p>
                      <a:r>
                        <a:rPr lang="en-US" sz="1800" dirty="0">
                          <a:solidFill>
                            <a:srgbClr val="C00000"/>
                          </a:solidFill>
                        </a:rPr>
                        <a:t>*</a:t>
                      </a:r>
                    </a:p>
                  </a:txBody>
                  <a:tcPr marT="45721" marB="45721"/>
                </a:tc>
                <a:extLst>
                  <a:ext uri="{0D108BD9-81ED-4DB2-BD59-A6C34878D82A}">
                    <a16:rowId xmlns:a16="http://schemas.microsoft.com/office/drawing/2014/main" val="1962879608"/>
                  </a:ext>
                </a:extLst>
              </a:tr>
              <a:tr h="470748">
                <a:tc>
                  <a:txBody>
                    <a:bodyPr/>
                    <a:lstStyle/>
                    <a:p>
                      <a:r>
                        <a:rPr lang="en-US" sz="1800" dirty="0"/>
                        <a:t>Physical</a:t>
                      </a:r>
                    </a:p>
                  </a:txBody>
                  <a:tcPr marT="45721" marB="45721"/>
                </a:tc>
                <a:tc>
                  <a:txBody>
                    <a:bodyPr/>
                    <a:lstStyle/>
                    <a:p>
                      <a:r>
                        <a:rPr lang="en-US" sz="1200" dirty="0"/>
                        <a:t>1x / additionally if required by site</a:t>
                      </a:r>
                    </a:p>
                  </a:txBody>
                  <a:tcPr marT="45721" marB="45721"/>
                </a:tc>
                <a:tc>
                  <a:txBody>
                    <a:bodyPr/>
                    <a:lstStyle/>
                    <a:p>
                      <a:r>
                        <a:rPr lang="en-US" sz="1200" dirty="0">
                          <a:solidFill>
                            <a:schemeClr val="tx1"/>
                          </a:solidFill>
                        </a:rPr>
                        <a:t>N/A</a:t>
                      </a:r>
                    </a:p>
                  </a:txBody>
                  <a:tcPr marT="45721" marB="45721"/>
                </a:tc>
                <a:tc>
                  <a:txBody>
                    <a:bodyPr/>
                    <a:lstStyle/>
                    <a:p>
                      <a:r>
                        <a:rPr lang="en-US" sz="1800" dirty="0">
                          <a:solidFill>
                            <a:srgbClr val="C00000"/>
                          </a:solidFill>
                        </a:rPr>
                        <a:t>*</a:t>
                      </a:r>
                    </a:p>
                  </a:txBody>
                  <a:tcPr marT="45721" marB="45721"/>
                </a:tc>
                <a:extLst>
                  <a:ext uri="{0D108BD9-81ED-4DB2-BD59-A6C34878D82A}">
                    <a16:rowId xmlns:a16="http://schemas.microsoft.com/office/drawing/2014/main" val="1382012110"/>
                  </a:ext>
                </a:extLst>
              </a:tr>
              <a:tr h="470748">
                <a:tc>
                  <a:txBody>
                    <a:bodyPr/>
                    <a:lstStyle/>
                    <a:p>
                      <a:r>
                        <a:rPr lang="en-US" sz="1800" dirty="0"/>
                        <a:t>TDAP</a:t>
                      </a:r>
                    </a:p>
                  </a:txBody>
                  <a:tcPr marT="45721" marB="45721"/>
                </a:tc>
                <a:tc>
                  <a:txBody>
                    <a:bodyPr/>
                    <a:lstStyle/>
                    <a:p>
                      <a:r>
                        <a:rPr lang="en-US" sz="1200" dirty="0"/>
                        <a:t>Fully vaccinated within last 10 </a:t>
                      </a:r>
                      <a:r>
                        <a:rPr lang="en-US" sz="1200" dirty="0" err="1"/>
                        <a:t>yrs</a:t>
                      </a:r>
                      <a:endParaRPr lang="en-US" sz="1200" dirty="0"/>
                    </a:p>
                  </a:txBody>
                  <a:tcPr marT="45721" marB="45721"/>
                </a:tc>
                <a:tc>
                  <a:txBody>
                    <a:bodyPr/>
                    <a:lstStyle/>
                    <a:p>
                      <a:r>
                        <a:rPr lang="en-US" sz="1200" dirty="0">
                          <a:solidFill>
                            <a:schemeClr val="tx1"/>
                          </a:solidFill>
                        </a:rPr>
                        <a:t>N/A</a:t>
                      </a:r>
                    </a:p>
                  </a:txBody>
                  <a:tcPr marT="45721" marB="45721"/>
                </a:tc>
                <a:tc>
                  <a:txBody>
                    <a:bodyPr/>
                    <a:lstStyle/>
                    <a:p>
                      <a:r>
                        <a:rPr lang="en-US" sz="1800" dirty="0">
                          <a:solidFill>
                            <a:srgbClr val="C00000"/>
                          </a:solidFill>
                        </a:rPr>
                        <a:t>*</a:t>
                      </a:r>
                    </a:p>
                  </a:txBody>
                  <a:tcPr marT="45721" marB="45721"/>
                </a:tc>
                <a:extLst>
                  <a:ext uri="{0D108BD9-81ED-4DB2-BD59-A6C34878D82A}">
                    <a16:rowId xmlns:a16="http://schemas.microsoft.com/office/drawing/2014/main" val="208287254"/>
                  </a:ext>
                </a:extLst>
              </a:tr>
              <a:tr h="579122">
                <a:tc>
                  <a:txBody>
                    <a:bodyPr/>
                    <a:lstStyle/>
                    <a:p>
                      <a:r>
                        <a:rPr lang="en-US" sz="1800" dirty="0"/>
                        <a:t>TB</a:t>
                      </a:r>
                    </a:p>
                  </a:txBody>
                  <a:tcPr marT="45721" marB="45721"/>
                </a:tc>
                <a:tc>
                  <a:txBody>
                    <a:bodyPr/>
                    <a:lstStyle/>
                    <a:p>
                      <a:r>
                        <a:rPr lang="en-US" sz="1200" dirty="0"/>
                        <a:t>Once</a:t>
                      </a:r>
                    </a:p>
                    <a:p>
                      <a:r>
                        <a:rPr lang="en-US" sz="1200" dirty="0"/>
                        <a:t>Affiliate may require annual</a:t>
                      </a:r>
                    </a:p>
                  </a:txBody>
                  <a:tcPr marT="45721" marB="45721"/>
                </a:tc>
                <a:tc>
                  <a:txBody>
                    <a:bodyPr/>
                    <a:lstStyle/>
                    <a:p>
                      <a:r>
                        <a:rPr lang="en-US" sz="1200" dirty="0"/>
                        <a:t>Annually, 1-step OR 2-step PPD OR QuantiFERON Gold is accepted.</a:t>
                      </a:r>
                    </a:p>
                  </a:txBody>
                  <a:tcPr marT="45721" marB="45721"/>
                </a:tc>
                <a:tc>
                  <a:txBody>
                    <a:bodyPr/>
                    <a:lstStyle/>
                    <a:p>
                      <a:r>
                        <a:rPr lang="en-US" sz="1800" dirty="0">
                          <a:solidFill>
                            <a:srgbClr val="C00000"/>
                          </a:solidFill>
                        </a:rPr>
                        <a:t>*</a:t>
                      </a:r>
                    </a:p>
                  </a:txBody>
                  <a:tcPr marT="45721" marB="45721"/>
                </a:tc>
                <a:extLst>
                  <a:ext uri="{0D108BD9-81ED-4DB2-BD59-A6C34878D82A}">
                    <a16:rowId xmlns:a16="http://schemas.microsoft.com/office/drawing/2014/main" val="712687466"/>
                  </a:ext>
                </a:extLst>
              </a:tr>
              <a:tr h="470748">
                <a:tc>
                  <a:txBody>
                    <a:bodyPr/>
                    <a:lstStyle/>
                    <a:p>
                      <a:r>
                        <a:rPr lang="en-US" sz="1800" dirty="0"/>
                        <a:t>Varicella</a:t>
                      </a:r>
                    </a:p>
                  </a:txBody>
                  <a:tcPr marT="45721" marB="45721"/>
                </a:tc>
                <a:tc>
                  <a:txBody>
                    <a:bodyPr/>
                    <a:lstStyle/>
                    <a:p>
                      <a:r>
                        <a:rPr lang="en-US" sz="1200" dirty="0"/>
                        <a:t>Fully vaccinated </a:t>
                      </a:r>
                      <a:r>
                        <a:rPr lang="en-US" sz="1200" b="1" dirty="0"/>
                        <a:t>OR </a:t>
                      </a:r>
                      <a:r>
                        <a:rPr lang="en-US" sz="1200" dirty="0"/>
                        <a:t>proof of immunity</a:t>
                      </a:r>
                    </a:p>
                  </a:txBody>
                  <a:tcPr marT="45721" marB="45721"/>
                </a:tc>
                <a:tc>
                  <a:txBody>
                    <a:bodyPr/>
                    <a:lstStyle/>
                    <a:p>
                      <a:r>
                        <a:rPr lang="en-US" sz="1200" kern="1200" dirty="0">
                          <a:solidFill>
                            <a:schemeClr val="dk1"/>
                          </a:solidFill>
                          <a:effectLst/>
                          <a:latin typeface="+mn-lt"/>
                          <a:ea typeface="+mn-ea"/>
                          <a:cs typeface="+mn-cs"/>
                        </a:rPr>
                        <a:t>2 documented vaccinations OR Positive (Quantitative) titer</a:t>
                      </a:r>
                      <a:endParaRPr lang="en-US" sz="1200" dirty="0"/>
                    </a:p>
                  </a:txBody>
                  <a:tcPr marT="45721" marB="45721"/>
                </a:tc>
                <a:tc>
                  <a:txBody>
                    <a:bodyPr/>
                    <a:lstStyle/>
                    <a:p>
                      <a:r>
                        <a:rPr lang="en-US" sz="1800" dirty="0">
                          <a:solidFill>
                            <a:srgbClr val="C00000"/>
                          </a:solidFill>
                        </a:rPr>
                        <a:t>*</a:t>
                      </a:r>
                    </a:p>
                  </a:txBody>
                  <a:tcPr marT="45721" marB="45721"/>
                </a:tc>
                <a:extLst>
                  <a:ext uri="{0D108BD9-81ED-4DB2-BD59-A6C34878D82A}">
                    <a16:rowId xmlns:a16="http://schemas.microsoft.com/office/drawing/2014/main" val="3403875723"/>
                  </a:ext>
                </a:extLst>
              </a:tr>
            </a:tbl>
          </a:graphicData>
        </a:graphic>
      </p:graphicFrame>
      <p:sp>
        <p:nvSpPr>
          <p:cNvPr id="7" name="TextBox 6">
            <a:extLst>
              <a:ext uri="{FF2B5EF4-FFF2-40B4-BE49-F238E27FC236}">
                <a16:creationId xmlns:a16="http://schemas.microsoft.com/office/drawing/2014/main" id="{BC8D6CF9-C72B-F508-EAA4-259103D44F06}"/>
              </a:ext>
            </a:extLst>
          </p:cNvPr>
          <p:cNvSpPr txBox="1"/>
          <p:nvPr/>
        </p:nvSpPr>
        <p:spPr>
          <a:xfrm>
            <a:off x="10447701" y="2037030"/>
            <a:ext cx="1439500" cy="2308581"/>
          </a:xfrm>
          <a:prstGeom prst="rect">
            <a:avLst/>
          </a:prstGeom>
          <a:noFill/>
        </p:spPr>
        <p:txBody>
          <a:bodyPr wrap="square" rtlCol="0">
            <a:spAutoFit/>
          </a:bodyPr>
          <a:lstStyle/>
          <a:p>
            <a:r>
              <a:rPr lang="en-US" sz="1801" dirty="0">
                <a:solidFill>
                  <a:srgbClr val="C00000"/>
                </a:solidFill>
              </a:rPr>
              <a:t>*</a:t>
            </a:r>
            <a:r>
              <a:rPr lang="en-US" sz="1200" dirty="0">
                <a:solidFill>
                  <a:srgbClr val="C00000"/>
                </a:solidFill>
              </a:rPr>
              <a:t> </a:t>
            </a:r>
            <a:r>
              <a:rPr lang="en-US" sz="1200" dirty="0"/>
              <a:t>See costs of immunizations offered through TU SHS.</a:t>
            </a:r>
          </a:p>
          <a:p>
            <a:r>
              <a:rPr lang="en-US" sz="1200" dirty="0">
                <a:hlinkClick r:id="rId2">
                  <a:extLst>
                    <a:ext uri="{A12FA001-AC4F-418D-AE19-62706E023703}">
                      <ahyp:hlinkClr xmlns:ahyp="http://schemas.microsoft.com/office/drawing/2018/hyperlinkcolor" val="tx"/>
                    </a:ext>
                  </a:extLst>
                </a:hlinkClick>
              </a:rPr>
              <a:t>https://studenthealth.temple.edu/appointments/prices</a:t>
            </a:r>
            <a:endParaRPr lang="en-US" sz="1200" dirty="0"/>
          </a:p>
          <a:p>
            <a:endParaRPr lang="en-US" sz="1200" dirty="0">
              <a:solidFill>
                <a:srgbClr val="C00000"/>
              </a:solidFill>
            </a:endParaRPr>
          </a:p>
          <a:p>
            <a:r>
              <a:rPr lang="en-US" sz="1200" dirty="0"/>
              <a:t>May be covered through insurance</a:t>
            </a:r>
          </a:p>
          <a:p>
            <a:endParaRPr lang="en-US" sz="1801" dirty="0"/>
          </a:p>
        </p:txBody>
      </p:sp>
      <p:sp>
        <p:nvSpPr>
          <p:cNvPr id="3" name="object 5">
            <a:extLst>
              <a:ext uri="{FF2B5EF4-FFF2-40B4-BE49-F238E27FC236}">
                <a16:creationId xmlns:a16="http://schemas.microsoft.com/office/drawing/2014/main" id="{44359469-7ECC-72B9-741A-207D1E778873}"/>
              </a:ext>
            </a:extLst>
          </p:cNvPr>
          <p:cNvSpPr txBox="1"/>
          <p:nvPr/>
        </p:nvSpPr>
        <p:spPr>
          <a:xfrm>
            <a:off x="1689100" y="5687760"/>
            <a:ext cx="8826500" cy="227626"/>
          </a:xfrm>
          <a:prstGeom prst="rect">
            <a:avLst/>
          </a:prstGeom>
          <a:solidFill>
            <a:schemeClr val="bg1"/>
          </a:solidFill>
        </p:spPr>
        <p:txBody>
          <a:bodyPr vert="horz" wrap="square" lIns="0" tIns="12065" rIns="0" bIns="0" rtlCol="0">
            <a:spAutoFit/>
          </a:bodyPr>
          <a:lstStyle/>
          <a:p>
            <a:pPr marL="12700" marR="221615" indent="-635">
              <a:lnSpc>
                <a:spcPct val="100200"/>
              </a:lnSpc>
              <a:spcBef>
                <a:spcPts val="95"/>
              </a:spcBef>
            </a:pPr>
            <a:r>
              <a:rPr lang="en-US" sz="1400" dirty="0">
                <a:solidFill>
                  <a:srgbClr val="C00000"/>
                </a:solidFill>
                <a:latin typeface="Arial"/>
                <a:cs typeface="Arial"/>
              </a:rPr>
              <a:t>For all Health and Immunization Requirements, upload the Student Health Services Summary Sheet to Exxat</a:t>
            </a:r>
            <a:endParaRPr sz="1050" dirty="0">
              <a:latin typeface="Arial"/>
              <a:cs typeface="Arial"/>
            </a:endParaRPr>
          </a:p>
        </p:txBody>
      </p:sp>
    </p:spTree>
    <p:extLst>
      <p:ext uri="{BB962C8B-B14F-4D97-AF65-F5344CB8AC3E}">
        <p14:creationId xmlns:p14="http://schemas.microsoft.com/office/powerpoint/2010/main" val="28704225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107FE-62DA-91B9-E5DB-C09416A20409}"/>
              </a:ext>
            </a:extLst>
          </p:cNvPr>
          <p:cNvSpPr>
            <a:spLocks noGrp="1"/>
          </p:cNvSpPr>
          <p:nvPr>
            <p:ph type="title"/>
          </p:nvPr>
        </p:nvSpPr>
        <p:spPr>
          <a:xfrm>
            <a:off x="838202" y="28700"/>
            <a:ext cx="10515600" cy="1325563"/>
          </a:xfrm>
        </p:spPr>
        <p:txBody>
          <a:bodyPr>
            <a:normAutofit fontScale="90000"/>
          </a:bodyPr>
          <a:lstStyle/>
          <a:p>
            <a:pPr marL="914400" indent="-452438"/>
            <a:r>
              <a:rPr lang="en-US" dirty="0"/>
              <a:t>Compliance Requirements At a Glance</a:t>
            </a:r>
            <a:br>
              <a:rPr lang="en-US" dirty="0"/>
            </a:br>
            <a:r>
              <a:rPr lang="en-US" sz="2800" dirty="0">
                <a:solidFill>
                  <a:srgbClr val="C00000"/>
                </a:solidFill>
              </a:rPr>
              <a:t>CERTIFICATIONS AND TRAINING</a:t>
            </a:r>
            <a:endParaRPr lang="en-US" dirty="0"/>
          </a:p>
        </p:txBody>
      </p:sp>
      <p:graphicFrame>
        <p:nvGraphicFramePr>
          <p:cNvPr id="3" name="Table 2" descr="Table for Certifications compliance requirements, listing frequency, cost, and notes.">
            <a:extLst>
              <a:ext uri="{FF2B5EF4-FFF2-40B4-BE49-F238E27FC236}">
                <a16:creationId xmlns:a16="http://schemas.microsoft.com/office/drawing/2014/main" id="{CCF681A1-1800-E999-3AA2-8C757CA98529}"/>
              </a:ext>
            </a:extLst>
          </p:cNvPr>
          <p:cNvGraphicFramePr>
            <a:graphicFrameLocks noGrp="1"/>
          </p:cNvGraphicFramePr>
          <p:nvPr>
            <p:extLst>
              <p:ext uri="{D42A27DB-BD31-4B8C-83A1-F6EECF244321}">
                <p14:modId xmlns:p14="http://schemas.microsoft.com/office/powerpoint/2010/main" val="2275209730"/>
              </p:ext>
            </p:extLst>
          </p:nvPr>
        </p:nvGraphicFramePr>
        <p:xfrm>
          <a:off x="2032000" y="1344346"/>
          <a:ext cx="8128000" cy="3337567"/>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122269354"/>
                    </a:ext>
                  </a:extLst>
                </a:gridCol>
                <a:gridCol w="2032000">
                  <a:extLst>
                    <a:ext uri="{9D8B030D-6E8A-4147-A177-3AD203B41FA5}">
                      <a16:colId xmlns:a16="http://schemas.microsoft.com/office/drawing/2014/main" val="346074626"/>
                    </a:ext>
                  </a:extLst>
                </a:gridCol>
                <a:gridCol w="2032000">
                  <a:extLst>
                    <a:ext uri="{9D8B030D-6E8A-4147-A177-3AD203B41FA5}">
                      <a16:colId xmlns:a16="http://schemas.microsoft.com/office/drawing/2014/main" val="3998349632"/>
                    </a:ext>
                  </a:extLst>
                </a:gridCol>
                <a:gridCol w="2032000">
                  <a:extLst>
                    <a:ext uri="{9D8B030D-6E8A-4147-A177-3AD203B41FA5}">
                      <a16:colId xmlns:a16="http://schemas.microsoft.com/office/drawing/2014/main" val="3470390203"/>
                    </a:ext>
                  </a:extLst>
                </a:gridCol>
              </a:tblGrid>
              <a:tr h="370841">
                <a:tc>
                  <a:txBody>
                    <a:bodyPr/>
                    <a:lstStyle/>
                    <a:p>
                      <a:r>
                        <a:rPr lang="en-US" sz="1100" dirty="0"/>
                        <a:t>Requirement</a:t>
                      </a:r>
                    </a:p>
                  </a:txBody>
                  <a:tcPr marT="45721" marB="45721"/>
                </a:tc>
                <a:tc>
                  <a:txBody>
                    <a:bodyPr/>
                    <a:lstStyle/>
                    <a:p>
                      <a:r>
                        <a:rPr lang="en-US" sz="1100" dirty="0"/>
                        <a:t>Frequency</a:t>
                      </a:r>
                    </a:p>
                  </a:txBody>
                  <a:tcPr marT="45721" marB="45721"/>
                </a:tc>
                <a:tc>
                  <a:txBody>
                    <a:bodyPr/>
                    <a:lstStyle/>
                    <a:p>
                      <a:r>
                        <a:rPr lang="en-US" sz="1100" dirty="0"/>
                        <a:t>Notes</a:t>
                      </a:r>
                    </a:p>
                  </a:txBody>
                  <a:tcPr marT="45721" marB="45721"/>
                </a:tc>
                <a:tc>
                  <a:txBody>
                    <a:bodyPr/>
                    <a:lstStyle/>
                    <a:p>
                      <a:r>
                        <a:rPr lang="en-US" sz="1100" dirty="0"/>
                        <a:t>$</a:t>
                      </a:r>
                    </a:p>
                  </a:txBody>
                  <a:tcPr marT="45721" marB="45721"/>
                </a:tc>
                <a:extLst>
                  <a:ext uri="{0D108BD9-81ED-4DB2-BD59-A6C34878D82A}">
                    <a16:rowId xmlns:a16="http://schemas.microsoft.com/office/drawing/2014/main" val="1113979164"/>
                  </a:ext>
                </a:extLst>
              </a:tr>
              <a:tr h="9144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t>Bloodborne Pathogen Training</a:t>
                      </a:r>
                      <a:r>
                        <a:rPr lang="en-US" sz="1800" baseline="30000" dirty="0"/>
                        <a:t>1</a:t>
                      </a:r>
                      <a:endParaRPr lang="en-US" sz="1100" baseline="30000" dirty="0"/>
                    </a:p>
                  </a:txBody>
                  <a:tcPr marT="45721" marB="45721"/>
                </a:tc>
                <a:tc>
                  <a:txBody>
                    <a:bodyPr/>
                    <a:lstStyle/>
                    <a:p>
                      <a:r>
                        <a:rPr lang="en-US" sz="1400" dirty="0"/>
                        <a:t>Annual</a:t>
                      </a:r>
                    </a:p>
                  </a:txBody>
                  <a:tcPr marT="45721" marB="45721"/>
                </a:tc>
                <a:tc>
                  <a:txBody>
                    <a:bodyPr/>
                    <a:lstStyle/>
                    <a:p>
                      <a:r>
                        <a:rPr lang="en-US" sz="1400" dirty="0">
                          <a:solidFill>
                            <a:schemeClr val="tx1"/>
                          </a:solidFill>
                        </a:rPr>
                        <a:t>N/A</a:t>
                      </a:r>
                    </a:p>
                  </a:txBody>
                  <a:tcPr marT="45721" marB="45721"/>
                </a:tc>
                <a:tc>
                  <a:txBody>
                    <a:bodyPr/>
                    <a:lstStyle/>
                    <a:p>
                      <a:r>
                        <a:rPr lang="en-US" sz="1400" dirty="0"/>
                        <a:t>Free</a:t>
                      </a:r>
                    </a:p>
                  </a:txBody>
                  <a:tcPr marT="45721" marB="45721"/>
                </a:tc>
                <a:extLst>
                  <a:ext uri="{0D108BD9-81ED-4DB2-BD59-A6C34878D82A}">
                    <a16:rowId xmlns:a16="http://schemas.microsoft.com/office/drawing/2014/main" val="3857365234"/>
                  </a:ext>
                </a:extLst>
              </a:tr>
              <a:tr h="131064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t>CPR</a:t>
                      </a:r>
                      <a:r>
                        <a:rPr lang="en-US" sz="1800" baseline="30000" dirty="0"/>
                        <a:t>2</a:t>
                      </a:r>
                      <a:endParaRPr lang="en-US" sz="1100" baseline="30000" dirty="0"/>
                    </a:p>
                  </a:txBody>
                  <a:tcPr marT="45721" marB="45721"/>
                </a:tc>
                <a:tc>
                  <a:txBody>
                    <a:bodyPr/>
                    <a:lstStyle/>
                    <a:p>
                      <a:r>
                        <a:rPr lang="en-US" sz="1600" dirty="0"/>
                        <a:t>As valid (2 year term)</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t>**Program will define which training is required</a:t>
                      </a:r>
                    </a:p>
                  </a:txBody>
                  <a:tcPr marT="45721" marB="45721"/>
                </a:tc>
                <a:tc>
                  <a:txBody>
                    <a:bodyPr/>
                    <a:lstStyle/>
                    <a:p>
                      <a:r>
                        <a:rPr lang="en-US" sz="1200" kern="1200" dirty="0">
                          <a:solidFill>
                            <a:schemeClr val="dk1"/>
                          </a:solidFill>
                          <a:effectLst/>
                          <a:latin typeface="+mn-lt"/>
                          <a:ea typeface="+mn-ea"/>
                          <a:cs typeface="+mn-cs"/>
                        </a:rPr>
                        <a:t>American Heart Association (AHA)  accepted, may accept other trainings such as  American Red Cross. Check Exxat for details</a:t>
                      </a:r>
                      <a:endParaRPr lang="en-US" sz="900" dirty="0"/>
                    </a:p>
                  </a:txBody>
                  <a:tcPr marT="45721" marB="45721"/>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C00000"/>
                          </a:solidFill>
                        </a:rPr>
                        <a:t>Varies</a:t>
                      </a:r>
                    </a:p>
                  </a:txBody>
                  <a:tcPr marT="45721" marB="45721"/>
                </a:tc>
                <a:extLst>
                  <a:ext uri="{0D108BD9-81ED-4DB2-BD59-A6C34878D82A}">
                    <a16:rowId xmlns:a16="http://schemas.microsoft.com/office/drawing/2014/main" val="276141053"/>
                  </a:ext>
                </a:extLst>
              </a:tr>
              <a:tr h="37084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t>FERPA</a:t>
                      </a:r>
                      <a:r>
                        <a:rPr lang="en-US" sz="1800" baseline="30000" dirty="0"/>
                        <a:t>3</a:t>
                      </a:r>
                      <a:endParaRPr lang="en-US" sz="1100" baseline="30000" dirty="0"/>
                    </a:p>
                  </a:txBody>
                  <a:tcPr marT="45721" marB="45721"/>
                </a:tc>
                <a:tc>
                  <a:txBody>
                    <a:bodyPr/>
                    <a:lstStyle/>
                    <a:p>
                      <a:r>
                        <a:rPr lang="en-US" sz="1400" dirty="0"/>
                        <a:t>Annual</a:t>
                      </a:r>
                    </a:p>
                  </a:txBody>
                  <a:tcPr marT="45721" marB="45721"/>
                </a:tc>
                <a:tc>
                  <a:txBody>
                    <a:bodyPr/>
                    <a:lstStyle/>
                    <a:p>
                      <a:r>
                        <a:rPr lang="en-US" sz="1200" dirty="0">
                          <a:solidFill>
                            <a:schemeClr val="tx1"/>
                          </a:solidFill>
                        </a:rPr>
                        <a:t>N/A</a:t>
                      </a:r>
                    </a:p>
                  </a:txBody>
                  <a:tcPr marT="45721" marB="45721"/>
                </a:tc>
                <a:tc>
                  <a:txBody>
                    <a:bodyPr/>
                    <a:lstStyle/>
                    <a:p>
                      <a:r>
                        <a:rPr lang="en-US" sz="1400" dirty="0">
                          <a:solidFill>
                            <a:schemeClr val="tx1"/>
                          </a:solidFill>
                        </a:rPr>
                        <a:t>Free</a:t>
                      </a:r>
                    </a:p>
                  </a:txBody>
                  <a:tcPr marT="45721" marB="45721"/>
                </a:tc>
                <a:extLst>
                  <a:ext uri="{0D108BD9-81ED-4DB2-BD59-A6C34878D82A}">
                    <a16:rowId xmlns:a16="http://schemas.microsoft.com/office/drawing/2014/main" val="2523346332"/>
                  </a:ext>
                </a:extLst>
              </a:tr>
              <a:tr h="37084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t>HIPAA</a:t>
                      </a:r>
                      <a:endParaRPr lang="en-US" sz="1100" dirty="0"/>
                    </a:p>
                  </a:txBody>
                  <a:tcPr marT="45721" marB="45721"/>
                </a:tc>
                <a:tc>
                  <a:txBody>
                    <a:bodyPr/>
                    <a:lstStyle/>
                    <a:p>
                      <a:r>
                        <a:rPr lang="en-US" sz="1400" dirty="0"/>
                        <a:t>Annual</a:t>
                      </a:r>
                    </a:p>
                  </a:txBody>
                  <a:tcPr marT="45721" marB="45721"/>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rPr>
                        <a:t>N/A</a:t>
                      </a:r>
                    </a:p>
                  </a:txBody>
                  <a:tcPr marT="45721" marB="45721"/>
                </a:tc>
                <a:tc>
                  <a:txBody>
                    <a:bodyPr/>
                    <a:lstStyle/>
                    <a:p>
                      <a:r>
                        <a:rPr lang="en-US" sz="1400" dirty="0">
                          <a:solidFill>
                            <a:schemeClr val="tx1"/>
                          </a:solidFill>
                        </a:rPr>
                        <a:t>Free</a:t>
                      </a:r>
                    </a:p>
                  </a:txBody>
                  <a:tcPr marT="45721" marB="45721"/>
                </a:tc>
                <a:extLst>
                  <a:ext uri="{0D108BD9-81ED-4DB2-BD59-A6C34878D82A}">
                    <a16:rowId xmlns:a16="http://schemas.microsoft.com/office/drawing/2014/main" val="1962879608"/>
                  </a:ext>
                </a:extLst>
              </a:tr>
            </a:tbl>
          </a:graphicData>
        </a:graphic>
      </p:graphicFrame>
      <p:sp>
        <p:nvSpPr>
          <p:cNvPr id="4" name="TextBox 3">
            <a:extLst>
              <a:ext uri="{FF2B5EF4-FFF2-40B4-BE49-F238E27FC236}">
                <a16:creationId xmlns:a16="http://schemas.microsoft.com/office/drawing/2014/main" id="{24ACB116-161B-41C0-1C2F-74C4DFC0C6B5}"/>
              </a:ext>
            </a:extLst>
          </p:cNvPr>
          <p:cNvSpPr txBox="1"/>
          <p:nvPr/>
        </p:nvSpPr>
        <p:spPr>
          <a:xfrm>
            <a:off x="2914278" y="4681913"/>
            <a:ext cx="7748494" cy="461665"/>
          </a:xfrm>
          <a:prstGeom prst="rect">
            <a:avLst/>
          </a:prstGeom>
          <a:noFill/>
        </p:spPr>
        <p:txBody>
          <a:bodyPr wrap="square" rtlCol="0">
            <a:spAutoFit/>
          </a:bodyPr>
          <a:lstStyle/>
          <a:p>
            <a:r>
              <a:rPr lang="en-US" sz="2400" dirty="0"/>
              <a:t>Sites may require additional onboarding training</a:t>
            </a:r>
          </a:p>
        </p:txBody>
      </p:sp>
      <p:sp>
        <p:nvSpPr>
          <p:cNvPr id="5" name="Footer Placeholder 5">
            <a:extLst>
              <a:ext uri="{FF2B5EF4-FFF2-40B4-BE49-F238E27FC236}">
                <a16:creationId xmlns:a16="http://schemas.microsoft.com/office/drawing/2014/main" id="{71CE86A9-6710-6CDF-0869-23AA8154D94A}"/>
              </a:ext>
            </a:extLst>
          </p:cNvPr>
          <p:cNvSpPr txBox="1">
            <a:spLocks/>
          </p:cNvSpPr>
          <p:nvPr/>
        </p:nvSpPr>
        <p:spPr>
          <a:xfrm>
            <a:off x="663102" y="5148529"/>
            <a:ext cx="10865796"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buClr>
                <a:schemeClr val="accent1"/>
              </a:buClr>
            </a:pPr>
            <a:r>
              <a:rPr lang="en-US" sz="1400" dirty="0"/>
              <a:t>1 – DNP, BSN, ABSN,DPT, MPH Nutrition, ESS, DOT, MSAT, MSRT, BSRT, SLH, EMT course only</a:t>
            </a:r>
          </a:p>
          <a:p>
            <a:pPr>
              <a:buClr>
                <a:schemeClr val="accent1"/>
              </a:buClr>
            </a:pPr>
            <a:r>
              <a:rPr lang="en-US" sz="1400" dirty="0"/>
              <a:t>2 – DNP, BSN, ABSN, DPT, DOT, MSAT, MSRT, BSRT, EMT course only</a:t>
            </a:r>
          </a:p>
          <a:p>
            <a:pPr>
              <a:buClr>
                <a:schemeClr val="accent1"/>
              </a:buClr>
            </a:pPr>
            <a:r>
              <a:rPr lang="en-US" sz="1400" dirty="0"/>
              <a:t>3 – DPT, MPH Nutrition, MSAT, ESS, DOT, MSRT, BSRT, SLH, BSPH, EMT course, MPH-BIO, MPH-EPI, MPH-ENV, MPH-HPM, MPH-SBS only</a:t>
            </a:r>
            <a:endParaRPr lang="en-US" sz="1200" dirty="0"/>
          </a:p>
        </p:txBody>
      </p:sp>
    </p:spTree>
    <p:extLst>
      <p:ext uri="{BB962C8B-B14F-4D97-AF65-F5344CB8AC3E}">
        <p14:creationId xmlns:p14="http://schemas.microsoft.com/office/powerpoint/2010/main" val="37138387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107FE-62DA-91B9-E5DB-C09416A20409}"/>
              </a:ext>
            </a:extLst>
          </p:cNvPr>
          <p:cNvSpPr>
            <a:spLocks noGrp="1"/>
          </p:cNvSpPr>
          <p:nvPr>
            <p:ph type="title"/>
          </p:nvPr>
        </p:nvSpPr>
        <p:spPr>
          <a:xfrm>
            <a:off x="838202" y="28700"/>
            <a:ext cx="10515600" cy="1325563"/>
          </a:xfrm>
        </p:spPr>
        <p:txBody>
          <a:bodyPr>
            <a:normAutofit/>
          </a:bodyPr>
          <a:lstStyle/>
          <a:p>
            <a:pPr marL="914400" indent="-452438"/>
            <a:r>
              <a:rPr lang="en-US" sz="4000" dirty="0"/>
              <a:t>Compliance Requirements At a Glance</a:t>
            </a:r>
            <a:br>
              <a:rPr lang="en-US" dirty="0"/>
            </a:br>
            <a:r>
              <a:rPr lang="en-US" sz="2800" dirty="0">
                <a:solidFill>
                  <a:srgbClr val="C00000"/>
                </a:solidFill>
              </a:rPr>
              <a:t>BACKGROUND AND IDENTITY VERIFICATION</a:t>
            </a:r>
            <a:endParaRPr lang="en-US" dirty="0"/>
          </a:p>
        </p:txBody>
      </p:sp>
      <p:graphicFrame>
        <p:nvGraphicFramePr>
          <p:cNvPr id="5" name="Table 4">
            <a:extLst>
              <a:ext uri="{FF2B5EF4-FFF2-40B4-BE49-F238E27FC236}">
                <a16:creationId xmlns:a16="http://schemas.microsoft.com/office/drawing/2014/main" id="{6A725464-ADA1-8C85-5B86-D06CB51446A6}"/>
              </a:ext>
            </a:extLst>
          </p:cNvPr>
          <p:cNvGraphicFramePr>
            <a:graphicFrameLocks noGrp="1"/>
          </p:cNvGraphicFramePr>
          <p:nvPr>
            <p:extLst>
              <p:ext uri="{D42A27DB-BD31-4B8C-83A1-F6EECF244321}">
                <p14:modId xmlns:p14="http://schemas.microsoft.com/office/powerpoint/2010/main" val="3966220068"/>
              </p:ext>
            </p:extLst>
          </p:nvPr>
        </p:nvGraphicFramePr>
        <p:xfrm>
          <a:off x="968187" y="1214182"/>
          <a:ext cx="7969625" cy="4574569"/>
        </p:xfrm>
        <a:graphic>
          <a:graphicData uri="http://schemas.openxmlformats.org/drawingml/2006/table">
            <a:tbl>
              <a:tblPr firstRow="1" bandRow="1">
                <a:tableStyleId>{5C22544A-7EE6-4342-B048-85BDC9FD1C3A}</a:tableStyleId>
              </a:tblPr>
              <a:tblGrid>
                <a:gridCol w="1992406">
                  <a:extLst>
                    <a:ext uri="{9D8B030D-6E8A-4147-A177-3AD203B41FA5}">
                      <a16:colId xmlns:a16="http://schemas.microsoft.com/office/drawing/2014/main" val="122269354"/>
                    </a:ext>
                  </a:extLst>
                </a:gridCol>
                <a:gridCol w="1992406">
                  <a:extLst>
                    <a:ext uri="{9D8B030D-6E8A-4147-A177-3AD203B41FA5}">
                      <a16:colId xmlns:a16="http://schemas.microsoft.com/office/drawing/2014/main" val="346074626"/>
                    </a:ext>
                  </a:extLst>
                </a:gridCol>
                <a:gridCol w="1670105">
                  <a:extLst>
                    <a:ext uri="{9D8B030D-6E8A-4147-A177-3AD203B41FA5}">
                      <a16:colId xmlns:a16="http://schemas.microsoft.com/office/drawing/2014/main" val="3998349632"/>
                    </a:ext>
                  </a:extLst>
                </a:gridCol>
                <a:gridCol w="2314708">
                  <a:extLst>
                    <a:ext uri="{9D8B030D-6E8A-4147-A177-3AD203B41FA5}">
                      <a16:colId xmlns:a16="http://schemas.microsoft.com/office/drawing/2014/main" val="3470390203"/>
                    </a:ext>
                  </a:extLst>
                </a:gridCol>
              </a:tblGrid>
              <a:tr h="246910">
                <a:tc>
                  <a:txBody>
                    <a:bodyPr/>
                    <a:lstStyle/>
                    <a:p>
                      <a:r>
                        <a:rPr lang="en-US" sz="1100" dirty="0"/>
                        <a:t>Requirement</a:t>
                      </a:r>
                    </a:p>
                  </a:txBody>
                  <a:tcPr marT="45721" marB="45721"/>
                </a:tc>
                <a:tc>
                  <a:txBody>
                    <a:bodyPr/>
                    <a:lstStyle/>
                    <a:p>
                      <a:r>
                        <a:rPr lang="en-US" sz="1100" dirty="0"/>
                        <a:t>Frequency</a:t>
                      </a:r>
                    </a:p>
                  </a:txBody>
                  <a:tcPr marT="45721" marB="45721"/>
                </a:tc>
                <a:tc>
                  <a:txBody>
                    <a:bodyPr/>
                    <a:lstStyle/>
                    <a:p>
                      <a:r>
                        <a:rPr lang="en-US" sz="1100" dirty="0"/>
                        <a:t>Notes</a:t>
                      </a:r>
                    </a:p>
                  </a:txBody>
                  <a:tcPr marT="45721" marB="45721"/>
                </a:tc>
                <a:tc>
                  <a:txBody>
                    <a:bodyPr/>
                    <a:lstStyle/>
                    <a:p>
                      <a:r>
                        <a:rPr lang="en-US" sz="1100" dirty="0"/>
                        <a:t>$</a:t>
                      </a:r>
                    </a:p>
                  </a:txBody>
                  <a:tcPr marT="45721" marB="45721"/>
                </a:tc>
                <a:extLst>
                  <a:ext uri="{0D108BD9-81ED-4DB2-BD59-A6C34878D82A}">
                    <a16:rowId xmlns:a16="http://schemas.microsoft.com/office/drawing/2014/main" val="1113979164"/>
                  </a:ext>
                </a:extLst>
              </a:tr>
              <a:tr h="61000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FBI Fingerprinting</a:t>
                      </a:r>
                    </a:p>
                  </a:txBody>
                  <a:tcPr marT="45721" marB="45721"/>
                </a:tc>
                <a:tc>
                  <a:txBody>
                    <a:bodyPr/>
                    <a:lstStyle/>
                    <a:p>
                      <a:r>
                        <a:rPr lang="en-US" sz="1200" dirty="0">
                          <a:solidFill>
                            <a:schemeClr val="tx1"/>
                          </a:solidFill>
                        </a:rPr>
                        <a:t>1x – accepted for 5 years – unless required more frequently by an affiliate</a:t>
                      </a:r>
                    </a:p>
                  </a:txBody>
                  <a:tcPr marT="45721" marB="45721"/>
                </a:tc>
                <a:tc>
                  <a:txBody>
                    <a:bodyPr/>
                    <a:lstStyle/>
                    <a:p>
                      <a:r>
                        <a:rPr lang="en-US" sz="1100" dirty="0"/>
                        <a:t>Enter Temple University as Employer Name</a:t>
                      </a:r>
                    </a:p>
                  </a:txBody>
                  <a:tcPr marT="45721" marB="45721"/>
                </a:tc>
                <a:tc>
                  <a:txBody>
                    <a:bodyPr/>
                    <a:lstStyle/>
                    <a:p>
                      <a:r>
                        <a:rPr lang="en-US" sz="1200" dirty="0">
                          <a:solidFill>
                            <a:schemeClr val="tx1"/>
                          </a:solidFill>
                        </a:rPr>
                        <a:t>$26.40 *</a:t>
                      </a:r>
                    </a:p>
                  </a:txBody>
                  <a:tcPr marT="45721" marB="45721"/>
                </a:tc>
                <a:extLst>
                  <a:ext uri="{0D108BD9-81ED-4DB2-BD59-A6C34878D82A}">
                    <a16:rowId xmlns:a16="http://schemas.microsoft.com/office/drawing/2014/main" val="3857365234"/>
                  </a:ext>
                </a:extLst>
              </a:tr>
              <a:tr h="610009">
                <a:tc>
                  <a:txBody>
                    <a:bodyPr/>
                    <a:lstStyle/>
                    <a:p>
                      <a:pPr>
                        <a:buClr>
                          <a:schemeClr val="accent1"/>
                        </a:buClr>
                      </a:pPr>
                      <a:r>
                        <a:rPr lang="en-US" sz="1400" dirty="0"/>
                        <a:t>PA DHS Child abuse History Clearance ACT 151</a:t>
                      </a:r>
                    </a:p>
                  </a:txBody>
                  <a:tcPr marT="45721" marB="45721"/>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solidFill>
                          <a:effectLst/>
                          <a:uLnTx/>
                          <a:uFillTx/>
                          <a:latin typeface="Arial" panose="020B0604020202020204"/>
                          <a:ea typeface="+mn-ea"/>
                          <a:cs typeface="+mn-cs"/>
                        </a:rPr>
                        <a:t>1x – accepted for 5 years – unless required more frequently by an affiliate</a:t>
                      </a:r>
                    </a:p>
                  </a:txBody>
                  <a:tcPr marT="45721" marB="45721"/>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Only if you are at an affiliate site in the state of Pennsylvania</a:t>
                      </a:r>
                    </a:p>
                  </a:txBody>
                  <a:tcPr marT="45721" marB="45721"/>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rPr>
                        <a:t>$13</a:t>
                      </a:r>
                    </a:p>
                  </a:txBody>
                  <a:tcPr marT="45721" marB="45721"/>
                </a:tc>
                <a:extLst>
                  <a:ext uri="{0D108BD9-81ED-4DB2-BD59-A6C34878D82A}">
                    <a16:rowId xmlns:a16="http://schemas.microsoft.com/office/drawing/2014/main" val="276141053"/>
                  </a:ext>
                </a:extLst>
              </a:tr>
              <a:tr h="697153">
                <a:tc>
                  <a:txBody>
                    <a:bodyPr/>
                    <a:lstStyle/>
                    <a:p>
                      <a:pPr>
                        <a:buClr>
                          <a:schemeClr val="accent1"/>
                        </a:buClr>
                      </a:pPr>
                      <a:r>
                        <a:rPr lang="en-US" sz="1400" dirty="0"/>
                        <a:t>PA state police request for criminal records (PATCH) Act 34</a:t>
                      </a:r>
                    </a:p>
                  </a:txBody>
                  <a:tcPr marT="45721" marB="45721"/>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solidFill>
                          <a:effectLst/>
                          <a:uLnTx/>
                          <a:uFillTx/>
                          <a:latin typeface="Arial" panose="020B0604020202020204"/>
                          <a:ea typeface="+mn-ea"/>
                          <a:cs typeface="+mn-cs"/>
                        </a:rPr>
                        <a:t>1x – accepted for 5 years – unless required more frequently by an affiliate</a:t>
                      </a:r>
                    </a:p>
                  </a:txBody>
                  <a:tcPr marT="45721" marB="45721"/>
                </a:tc>
                <a:tc>
                  <a:txBody>
                    <a:bodyPr/>
                    <a:lstStyle/>
                    <a:p>
                      <a:r>
                        <a:rPr lang="en-US" sz="1200" dirty="0"/>
                        <a:t>Only if you are at an affiliate site in the state of Pennsylvania</a:t>
                      </a:r>
                    </a:p>
                  </a:txBody>
                  <a:tcPr marT="45721" marB="45721"/>
                </a:tc>
                <a:tc>
                  <a:txBody>
                    <a:bodyPr/>
                    <a:lstStyle/>
                    <a:p>
                      <a:r>
                        <a:rPr lang="en-US" sz="1200" dirty="0">
                          <a:solidFill>
                            <a:schemeClr val="tx1"/>
                          </a:solidFill>
                        </a:rPr>
                        <a:t>$22</a:t>
                      </a:r>
                    </a:p>
                  </a:txBody>
                  <a:tcPr marT="45721" marB="45721"/>
                </a:tc>
                <a:extLst>
                  <a:ext uri="{0D108BD9-81ED-4DB2-BD59-A6C34878D82A}">
                    <a16:rowId xmlns:a16="http://schemas.microsoft.com/office/drawing/2014/main" val="2523346332"/>
                  </a:ext>
                </a:extLst>
              </a:tr>
              <a:tr h="610009">
                <a:tc>
                  <a:txBody>
                    <a:bodyPr/>
                    <a:lstStyle/>
                    <a:p>
                      <a:pPr>
                        <a:buClr>
                          <a:schemeClr val="accent1"/>
                        </a:buClr>
                      </a:pPr>
                      <a:r>
                        <a:rPr lang="en-US" sz="1400" dirty="0"/>
                        <a:t>Universal - Background Standard</a:t>
                      </a:r>
                    </a:p>
                  </a:txBody>
                  <a:tcPr marT="45721" marB="45721"/>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solidFill>
                          <a:effectLst/>
                          <a:uLnTx/>
                          <a:uFillTx/>
                          <a:latin typeface="Arial" panose="020B0604020202020204"/>
                          <a:ea typeface="+mn-ea"/>
                          <a:cs typeface="+mn-cs"/>
                        </a:rPr>
                        <a:t>1x – accepted for 5 years – unless required more frequently by an affiliate</a:t>
                      </a:r>
                    </a:p>
                  </a:txBody>
                  <a:tcPr marT="45721" marB="45721"/>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rPr>
                        <a:t>N/A</a:t>
                      </a:r>
                    </a:p>
                  </a:txBody>
                  <a:tcPr marT="45721" marB="45721"/>
                </a:tc>
                <a:tc>
                  <a:txBody>
                    <a:bodyPr/>
                    <a:lstStyle/>
                    <a:p>
                      <a:r>
                        <a:rPr lang="en-US" sz="1200" dirty="0">
                          <a:solidFill>
                            <a:schemeClr val="tx1"/>
                          </a:solidFill>
                        </a:rPr>
                        <a:t>$58</a:t>
                      </a:r>
                    </a:p>
                  </a:txBody>
                  <a:tcPr marT="45721" marB="45721"/>
                </a:tc>
                <a:extLst>
                  <a:ext uri="{0D108BD9-81ED-4DB2-BD59-A6C34878D82A}">
                    <a16:rowId xmlns:a16="http://schemas.microsoft.com/office/drawing/2014/main" val="1962879608"/>
                  </a:ext>
                </a:extLst>
              </a:tr>
              <a:tr h="958585">
                <a:tc>
                  <a:txBody>
                    <a:bodyPr/>
                    <a:lstStyle/>
                    <a:p>
                      <a:pPr>
                        <a:buClr>
                          <a:schemeClr val="accent1"/>
                        </a:buClr>
                      </a:pPr>
                      <a:r>
                        <a:rPr lang="en-US" sz="1400" dirty="0"/>
                        <a:t>Universal - New York Statewide Screening (if applicable)</a:t>
                      </a:r>
                    </a:p>
                  </a:txBody>
                  <a:tcPr marT="45721" marB="45721"/>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dirty="0">
                          <a:ln>
                            <a:noFill/>
                          </a:ln>
                          <a:solidFill>
                            <a:schemeClr val="tx1"/>
                          </a:solidFill>
                          <a:effectLst/>
                          <a:uLnTx/>
                          <a:uFillTx/>
                          <a:latin typeface="Arial" panose="020B0604020202020204"/>
                          <a:ea typeface="+mn-ea"/>
                          <a:cs typeface="+mn-cs"/>
                        </a:rPr>
                        <a:t>Only if NY resident in last 7 years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dirty="0">
                          <a:ln>
                            <a:noFill/>
                          </a:ln>
                          <a:solidFill>
                            <a:schemeClr val="tx1"/>
                          </a:solidFill>
                          <a:effectLst/>
                          <a:uLnTx/>
                          <a:uFillTx/>
                          <a:latin typeface="Arial" panose="020B0604020202020204"/>
                          <a:ea typeface="+mn-ea"/>
                          <a:cs typeface="+mn-cs"/>
                        </a:rPr>
                        <a:t>1x – accepted for 5 years </a:t>
                      </a:r>
                      <a:r>
                        <a:rPr kumimoji="0" lang="en-US" sz="1200" b="0" i="0" u="none" strike="noStrike" kern="1200" cap="none" spc="0" normalizeH="0" baseline="0" noProof="0" dirty="0">
                          <a:ln>
                            <a:noFill/>
                          </a:ln>
                          <a:solidFill>
                            <a:schemeClr val="tx1"/>
                          </a:solidFill>
                          <a:effectLst/>
                          <a:uLnTx/>
                          <a:uFillTx/>
                          <a:latin typeface="Arial" panose="020B0604020202020204"/>
                          <a:ea typeface="+mn-ea"/>
                          <a:cs typeface="+mn-cs"/>
                        </a:rPr>
                        <a:t>– unless required more frequently by an affiliate</a:t>
                      </a:r>
                      <a:endParaRPr kumimoji="0" lang="en-US" sz="1200" b="0" i="0" u="none" strike="noStrike" kern="1200" cap="none" spc="0" normalizeH="0" baseline="0" dirty="0">
                        <a:ln>
                          <a:noFill/>
                        </a:ln>
                        <a:solidFill>
                          <a:schemeClr val="tx1"/>
                        </a:solidFill>
                        <a:effectLst/>
                        <a:uLnTx/>
                        <a:uFillTx/>
                        <a:latin typeface="Arial" panose="020B0604020202020204"/>
                        <a:ea typeface="+mn-ea"/>
                        <a:cs typeface="+mn-cs"/>
                      </a:endParaRPr>
                    </a:p>
                  </a:txBody>
                  <a:tcPr marT="45721" marB="45721"/>
                </a:tc>
                <a:tc>
                  <a:txBody>
                    <a:bodyPr/>
                    <a:lstStyle/>
                    <a:p>
                      <a:r>
                        <a:rPr lang="en-US" sz="1200" dirty="0">
                          <a:solidFill>
                            <a:schemeClr val="tx1"/>
                          </a:solidFill>
                        </a:rPr>
                        <a:t>N/A</a:t>
                      </a:r>
                    </a:p>
                  </a:txBody>
                  <a:tcPr marT="45721" marB="45721"/>
                </a:tc>
                <a:tc>
                  <a:txBody>
                    <a:bodyPr/>
                    <a:lstStyle/>
                    <a:p>
                      <a:r>
                        <a:rPr lang="en-US" sz="1200" dirty="0">
                          <a:solidFill>
                            <a:schemeClr val="tx1"/>
                          </a:solidFill>
                        </a:rPr>
                        <a:t>$108</a:t>
                      </a:r>
                    </a:p>
                  </a:txBody>
                  <a:tcPr marT="45721" marB="45721"/>
                </a:tc>
                <a:extLst>
                  <a:ext uri="{0D108BD9-81ED-4DB2-BD59-A6C34878D82A}">
                    <a16:rowId xmlns:a16="http://schemas.microsoft.com/office/drawing/2014/main" val="1382012110"/>
                  </a:ext>
                </a:extLst>
              </a:tr>
              <a:tr h="566437">
                <a:tc>
                  <a:txBody>
                    <a:bodyPr/>
                    <a:lstStyle/>
                    <a:p>
                      <a:r>
                        <a:rPr lang="en-US" sz="1400" dirty="0"/>
                        <a:t>Universal - Drug Screening</a:t>
                      </a:r>
                    </a:p>
                  </a:txBody>
                  <a:tcPr marT="45721" marB="45721"/>
                </a:tc>
                <a:tc>
                  <a:txBody>
                    <a:bodyPr/>
                    <a:lstStyle/>
                    <a:p>
                      <a:r>
                        <a:rPr lang="en-US" sz="1200" dirty="0"/>
                        <a:t>Only if requested by site</a:t>
                      </a:r>
                    </a:p>
                  </a:txBody>
                  <a:tcPr marT="45721" marB="45721"/>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rPr>
                        <a:t>N/A</a:t>
                      </a:r>
                    </a:p>
                  </a:txBody>
                  <a:tcPr marT="45721" marB="45721"/>
                </a:tc>
                <a:tc>
                  <a:txBody>
                    <a:bodyPr/>
                    <a:lstStyle/>
                    <a:p>
                      <a:r>
                        <a:rPr lang="en-US" sz="1200" dirty="0">
                          <a:solidFill>
                            <a:schemeClr val="tx1"/>
                          </a:solidFill>
                        </a:rPr>
                        <a:t>$25 / $29 †</a:t>
                      </a:r>
                    </a:p>
                  </a:txBody>
                  <a:tcPr marT="45721" marB="45721"/>
                </a:tc>
                <a:extLst>
                  <a:ext uri="{0D108BD9-81ED-4DB2-BD59-A6C34878D82A}">
                    <a16:rowId xmlns:a16="http://schemas.microsoft.com/office/drawing/2014/main" val="208287254"/>
                  </a:ext>
                </a:extLst>
              </a:tr>
            </a:tbl>
          </a:graphicData>
        </a:graphic>
      </p:graphicFrame>
      <p:sp>
        <p:nvSpPr>
          <p:cNvPr id="4" name="Footer Placeholder 2">
            <a:extLst>
              <a:ext uri="{FF2B5EF4-FFF2-40B4-BE49-F238E27FC236}">
                <a16:creationId xmlns:a16="http://schemas.microsoft.com/office/drawing/2014/main" id="{B9A614C3-3A34-A67A-6F14-8BC0E0090BA1}"/>
              </a:ext>
            </a:extLst>
          </p:cNvPr>
          <p:cNvSpPr txBox="1">
            <a:spLocks/>
          </p:cNvSpPr>
          <p:nvPr/>
        </p:nvSpPr>
        <p:spPr>
          <a:xfrm>
            <a:off x="9067797" y="1809007"/>
            <a:ext cx="2879392" cy="2626806"/>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dirty="0"/>
              <a:t>* Out of state prices may vary. Prices are set by local and federal agencies and may be subject to change. </a:t>
            </a:r>
          </a:p>
          <a:p>
            <a:endParaRPr lang="en-US" sz="1200" dirty="0"/>
          </a:p>
          <a:p>
            <a:r>
              <a:rPr lang="en-US" sz="1200" dirty="0"/>
              <a:t>† $25 through Temple Employee Health, $29 through Universal at any </a:t>
            </a:r>
            <a:r>
              <a:rPr lang="en-US" sz="1200" dirty="0" err="1"/>
              <a:t>Labcorp</a:t>
            </a:r>
            <a:r>
              <a:rPr lang="en-US" sz="1200" dirty="0"/>
              <a:t> or Quest location</a:t>
            </a:r>
          </a:p>
          <a:p>
            <a:endParaRPr lang="en-US" sz="1600" dirty="0"/>
          </a:p>
        </p:txBody>
      </p:sp>
    </p:spTree>
    <p:extLst>
      <p:ext uri="{BB962C8B-B14F-4D97-AF65-F5344CB8AC3E}">
        <p14:creationId xmlns:p14="http://schemas.microsoft.com/office/powerpoint/2010/main" val="6935595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107FE-62DA-91B9-E5DB-C09416A20409}"/>
              </a:ext>
            </a:extLst>
          </p:cNvPr>
          <p:cNvSpPr>
            <a:spLocks noGrp="1"/>
          </p:cNvSpPr>
          <p:nvPr>
            <p:ph type="title"/>
          </p:nvPr>
        </p:nvSpPr>
        <p:spPr>
          <a:xfrm>
            <a:off x="838202" y="158096"/>
            <a:ext cx="10515600" cy="1325563"/>
          </a:xfrm>
        </p:spPr>
        <p:txBody>
          <a:bodyPr>
            <a:normAutofit/>
          </a:bodyPr>
          <a:lstStyle/>
          <a:p>
            <a:pPr marL="461963"/>
            <a:r>
              <a:rPr lang="en-US" sz="4000" dirty="0"/>
              <a:t>Compliance Requirements At a Glance</a:t>
            </a:r>
            <a:br>
              <a:rPr lang="en-US" dirty="0"/>
            </a:br>
            <a:endParaRPr lang="en-US" dirty="0"/>
          </a:p>
        </p:txBody>
      </p:sp>
      <p:sp>
        <p:nvSpPr>
          <p:cNvPr id="4" name="TextBox 3">
            <a:extLst>
              <a:ext uri="{FF2B5EF4-FFF2-40B4-BE49-F238E27FC236}">
                <a16:creationId xmlns:a16="http://schemas.microsoft.com/office/drawing/2014/main" id="{C75C05A0-94E3-65C9-855A-F69E17F502D4}"/>
              </a:ext>
            </a:extLst>
          </p:cNvPr>
          <p:cNvSpPr txBox="1"/>
          <p:nvPr/>
        </p:nvSpPr>
        <p:spPr>
          <a:xfrm>
            <a:off x="10148047" y="1483658"/>
            <a:ext cx="1794017" cy="2031325"/>
          </a:xfrm>
          <a:prstGeom prst="rect">
            <a:avLst/>
          </a:prstGeom>
          <a:noFill/>
        </p:spPr>
        <p:txBody>
          <a:bodyPr wrap="square" rtlCol="0">
            <a:spAutoFit/>
          </a:bodyPr>
          <a:lstStyle/>
          <a:p>
            <a:r>
              <a:rPr lang="en-US" sz="1400" dirty="0"/>
              <a:t>Requirements shared by all CPH programs are numbered, requirements limited to certain programs, sites, or states of residency are listed in brackets</a:t>
            </a:r>
          </a:p>
        </p:txBody>
      </p:sp>
      <p:graphicFrame>
        <p:nvGraphicFramePr>
          <p:cNvPr id="6" name="Table 5">
            <a:extLst>
              <a:ext uri="{FF2B5EF4-FFF2-40B4-BE49-F238E27FC236}">
                <a16:creationId xmlns:a16="http://schemas.microsoft.com/office/drawing/2014/main" id="{AB964BC4-6942-DCC4-E8D8-FB5D9FA9223F}"/>
              </a:ext>
            </a:extLst>
          </p:cNvPr>
          <p:cNvGraphicFramePr>
            <a:graphicFrameLocks noGrp="1"/>
          </p:cNvGraphicFramePr>
          <p:nvPr>
            <p:extLst>
              <p:ext uri="{D42A27DB-BD31-4B8C-83A1-F6EECF244321}">
                <p14:modId xmlns:p14="http://schemas.microsoft.com/office/powerpoint/2010/main" val="2392543263"/>
              </p:ext>
            </p:extLst>
          </p:nvPr>
        </p:nvGraphicFramePr>
        <p:xfrm>
          <a:off x="1325880" y="953685"/>
          <a:ext cx="8732520" cy="4989916"/>
        </p:xfrm>
        <a:graphic>
          <a:graphicData uri="http://schemas.openxmlformats.org/drawingml/2006/table">
            <a:tbl>
              <a:tblPr firstRow="1" bandRow="1">
                <a:tableStyleId>{5C22544A-7EE6-4342-B048-85BDC9FD1C3A}</a:tableStyleId>
              </a:tblPr>
              <a:tblGrid>
                <a:gridCol w="1803210">
                  <a:extLst>
                    <a:ext uri="{9D8B030D-6E8A-4147-A177-3AD203B41FA5}">
                      <a16:colId xmlns:a16="http://schemas.microsoft.com/office/drawing/2014/main" val="122269354"/>
                    </a:ext>
                  </a:extLst>
                </a:gridCol>
                <a:gridCol w="1953872">
                  <a:extLst>
                    <a:ext uri="{9D8B030D-6E8A-4147-A177-3AD203B41FA5}">
                      <a16:colId xmlns:a16="http://schemas.microsoft.com/office/drawing/2014/main" val="346074626"/>
                    </a:ext>
                  </a:extLst>
                </a:gridCol>
                <a:gridCol w="1868458">
                  <a:extLst>
                    <a:ext uri="{9D8B030D-6E8A-4147-A177-3AD203B41FA5}">
                      <a16:colId xmlns:a16="http://schemas.microsoft.com/office/drawing/2014/main" val="3998349632"/>
                    </a:ext>
                  </a:extLst>
                </a:gridCol>
                <a:gridCol w="1847106">
                  <a:extLst>
                    <a:ext uri="{9D8B030D-6E8A-4147-A177-3AD203B41FA5}">
                      <a16:colId xmlns:a16="http://schemas.microsoft.com/office/drawing/2014/main" val="3470390203"/>
                    </a:ext>
                  </a:extLst>
                </a:gridCol>
                <a:gridCol w="1259874">
                  <a:extLst>
                    <a:ext uri="{9D8B030D-6E8A-4147-A177-3AD203B41FA5}">
                      <a16:colId xmlns:a16="http://schemas.microsoft.com/office/drawing/2014/main" val="412277568"/>
                    </a:ext>
                  </a:extLst>
                </a:gridCol>
              </a:tblGrid>
              <a:tr h="937822">
                <a:tc>
                  <a:txBody>
                    <a:bodyPr/>
                    <a:lstStyle/>
                    <a:p>
                      <a:r>
                        <a:rPr lang="en-US" sz="1100" dirty="0"/>
                        <a:t>YEAR</a:t>
                      </a:r>
                    </a:p>
                  </a:txBody>
                  <a:tcPr marT="45721" marB="45721"/>
                </a:tc>
                <a:tc>
                  <a:txBody>
                    <a:bodyPr/>
                    <a:lstStyle/>
                    <a:p>
                      <a:r>
                        <a:rPr lang="en-US" sz="1100" dirty="0"/>
                        <a:t>Health &amp; Immunization</a:t>
                      </a:r>
                    </a:p>
                  </a:txBody>
                  <a:tcPr marT="45721" marB="45721"/>
                </a:tc>
                <a:tc>
                  <a:txBody>
                    <a:bodyPr/>
                    <a:lstStyle/>
                    <a:p>
                      <a:r>
                        <a:rPr lang="en-US" sz="1100" dirty="0"/>
                        <a:t>Certifications &amp; Training</a:t>
                      </a:r>
                    </a:p>
                  </a:txBody>
                  <a:tcPr marT="45721" marB="45721"/>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t>Verification / Identity</a:t>
                      </a:r>
                    </a:p>
                    <a:p>
                      <a:endParaRPr lang="en-US" sz="1100" dirty="0"/>
                    </a:p>
                  </a:txBody>
                  <a:tcPr marT="45721" marB="45721"/>
                </a:tc>
                <a:tc>
                  <a:txBody>
                    <a:bodyPr/>
                    <a:lstStyle/>
                    <a:p>
                      <a:r>
                        <a:rPr lang="en-US" sz="1100" dirty="0"/>
                        <a:t>Other</a:t>
                      </a:r>
                    </a:p>
                  </a:txBody>
                  <a:tcPr marT="45721" marB="45721"/>
                </a:tc>
                <a:extLst>
                  <a:ext uri="{0D108BD9-81ED-4DB2-BD59-A6C34878D82A}">
                    <a16:rowId xmlns:a16="http://schemas.microsoft.com/office/drawing/2014/main" val="1113979164"/>
                  </a:ext>
                </a:extLst>
              </a:tr>
              <a:tr h="249495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t>Initial</a:t>
                      </a:r>
                    </a:p>
                  </a:txBody>
                  <a:tcPr marT="45721" marB="45721"/>
                </a:tc>
                <a:tc>
                  <a:txBody>
                    <a:bodyPr/>
                    <a:lstStyle/>
                    <a:p>
                      <a:pPr>
                        <a:buClr>
                          <a:schemeClr val="accent1"/>
                        </a:buClr>
                      </a:pPr>
                      <a:r>
                        <a:rPr lang="en-US" sz="1200" b="1" u="sng" dirty="0"/>
                        <a:t>PREMATRICULATION</a:t>
                      </a:r>
                    </a:p>
                    <a:p>
                      <a:pPr>
                        <a:buClr>
                          <a:schemeClr val="accent1"/>
                        </a:buClr>
                      </a:pPr>
                      <a:r>
                        <a:rPr lang="en-US" sz="1200" dirty="0"/>
                        <a:t>1. Flu (Influenza)</a:t>
                      </a:r>
                    </a:p>
                    <a:p>
                      <a:pPr>
                        <a:buClr>
                          <a:schemeClr val="accent1"/>
                        </a:buClr>
                      </a:pPr>
                      <a:r>
                        <a:rPr lang="en-US" sz="1200" dirty="0"/>
                        <a:t>2. Hepatitis B (</a:t>
                      </a:r>
                      <a:r>
                        <a:rPr lang="en-US" sz="1200" dirty="0" err="1"/>
                        <a:t>HepB</a:t>
                      </a:r>
                      <a:r>
                        <a:rPr lang="en-US" sz="1200" dirty="0"/>
                        <a:t>)</a:t>
                      </a:r>
                    </a:p>
                    <a:p>
                      <a:pPr>
                        <a:buClr>
                          <a:schemeClr val="accent1"/>
                        </a:buClr>
                      </a:pPr>
                      <a:r>
                        <a:rPr lang="en-US" sz="1200" dirty="0"/>
                        <a:t>3. Measles, Mumps, Rubella (MMR)</a:t>
                      </a:r>
                    </a:p>
                    <a:p>
                      <a:pPr>
                        <a:buClr>
                          <a:schemeClr val="accent1"/>
                        </a:buClr>
                      </a:pPr>
                      <a:r>
                        <a:rPr lang="en-US" sz="1200" dirty="0"/>
                        <a:t>4. Physical Examination Form</a:t>
                      </a:r>
                    </a:p>
                    <a:p>
                      <a:pPr>
                        <a:buClr>
                          <a:schemeClr val="accent1"/>
                        </a:buClr>
                      </a:pPr>
                      <a:r>
                        <a:rPr lang="en-US" sz="1200" dirty="0"/>
                        <a:t>5. Tetanus, Diphtheria, and Pertussis (Tdap)</a:t>
                      </a:r>
                    </a:p>
                    <a:p>
                      <a:pPr>
                        <a:buClr>
                          <a:schemeClr val="accent1"/>
                        </a:buClr>
                      </a:pPr>
                      <a:r>
                        <a:rPr lang="en-US" sz="1200" dirty="0"/>
                        <a:t>6. Tuberculosis (TB)</a:t>
                      </a:r>
                    </a:p>
                    <a:p>
                      <a:pPr>
                        <a:buClr>
                          <a:schemeClr val="accent1"/>
                        </a:buClr>
                      </a:pPr>
                      <a:r>
                        <a:rPr lang="en-US" sz="1200" dirty="0"/>
                        <a:t>7. Varicella</a:t>
                      </a:r>
                    </a:p>
                  </a:txBody>
                  <a:tcPr marT="45721" marB="45721"/>
                </a:tc>
                <a:tc>
                  <a:txBody>
                    <a:bodyPr/>
                    <a:lstStyle/>
                    <a:p>
                      <a:pPr>
                        <a:buClr>
                          <a:schemeClr val="accent1"/>
                        </a:buClr>
                      </a:pPr>
                      <a:r>
                        <a:rPr lang="en-US" sz="1100" dirty="0"/>
                        <a:t>[</a:t>
                      </a:r>
                      <a:r>
                        <a:rPr lang="en-US" sz="1200" dirty="0"/>
                        <a:t>Bloodborne Pathogen Training]</a:t>
                      </a:r>
                    </a:p>
                    <a:p>
                      <a:pPr>
                        <a:buClr>
                          <a:schemeClr val="accent1"/>
                        </a:buClr>
                      </a:pPr>
                      <a:r>
                        <a:rPr lang="en-US" sz="1200" dirty="0"/>
                        <a:t>[CPR]</a:t>
                      </a:r>
                    </a:p>
                    <a:p>
                      <a:pPr>
                        <a:buClr>
                          <a:schemeClr val="accent1"/>
                        </a:buClr>
                      </a:pPr>
                      <a:r>
                        <a:rPr lang="en-US" sz="1200" dirty="0"/>
                        <a:t>[FERPA]</a:t>
                      </a:r>
                    </a:p>
                    <a:p>
                      <a:pPr>
                        <a:buClr>
                          <a:schemeClr val="accent1"/>
                        </a:buClr>
                      </a:pPr>
                      <a:r>
                        <a:rPr lang="en-US" sz="1200" dirty="0"/>
                        <a:t>8. HIPAA</a:t>
                      </a:r>
                    </a:p>
                  </a:txBody>
                  <a:tcPr marT="45721" marB="45721"/>
                </a:tc>
                <a:tc>
                  <a:txBody>
                    <a:bodyPr/>
                    <a:lstStyle/>
                    <a:p>
                      <a:r>
                        <a:rPr lang="en-US" sz="1000" b="1" u="sng" dirty="0"/>
                        <a:t>BEFORE CLINICAL/</a:t>
                      </a:r>
                    </a:p>
                    <a:p>
                      <a:r>
                        <a:rPr lang="en-US" sz="1000" b="1" u="sng" dirty="0"/>
                        <a:t>PRACTICUM/FIELDWORK</a:t>
                      </a:r>
                    </a:p>
                    <a:p>
                      <a:r>
                        <a:rPr lang="en-US" sz="1000" dirty="0"/>
                        <a:t>9. Fingerprints  </a:t>
                      </a:r>
                    </a:p>
                    <a:p>
                      <a:r>
                        <a:rPr lang="en-US" sz="1000" dirty="0"/>
                        <a:t>10. PA DHS Child Abuse History Clearance</a:t>
                      </a:r>
                    </a:p>
                    <a:p>
                      <a:r>
                        <a:rPr lang="en-US" sz="1000" b="0" i="0" kern="1200" dirty="0">
                          <a:solidFill>
                            <a:schemeClr val="dk1"/>
                          </a:solidFill>
                          <a:effectLst/>
                          <a:latin typeface="+mn-lt"/>
                          <a:ea typeface="+mn-ea"/>
                          <a:cs typeface="+mn-cs"/>
                        </a:rPr>
                        <a:t>11. PA state police request for criminal records (PATCH) Act 34</a:t>
                      </a:r>
                      <a:br>
                        <a:rPr lang="en-US" sz="1000" b="0" i="0" kern="1200" dirty="0">
                          <a:solidFill>
                            <a:schemeClr val="dk1"/>
                          </a:solidFill>
                          <a:effectLst/>
                          <a:latin typeface="+mn-lt"/>
                          <a:ea typeface="+mn-ea"/>
                          <a:cs typeface="+mn-cs"/>
                        </a:rPr>
                      </a:br>
                      <a:r>
                        <a:rPr lang="en-US" sz="1000" b="0" i="0" kern="1200" dirty="0">
                          <a:solidFill>
                            <a:schemeClr val="dk1"/>
                          </a:solidFill>
                          <a:effectLst/>
                          <a:latin typeface="+mn-lt"/>
                          <a:ea typeface="+mn-ea"/>
                          <a:cs typeface="+mn-cs"/>
                        </a:rPr>
                        <a:t>12. Universal - Background Standard</a:t>
                      </a:r>
                    </a:p>
                    <a:p>
                      <a:r>
                        <a:rPr lang="en-US" sz="1000" b="0" i="0" kern="1200" dirty="0">
                          <a:solidFill>
                            <a:schemeClr val="dk1"/>
                          </a:solidFill>
                          <a:effectLst/>
                          <a:latin typeface="+mn-lt"/>
                          <a:ea typeface="+mn-ea"/>
                          <a:cs typeface="+mn-cs"/>
                        </a:rPr>
                        <a:t>[Universal - New York Statewide screening (if applicable)]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t>[Universal - Drug Screening (10 Panel)]</a:t>
                      </a:r>
                      <a:endParaRPr lang="en-US" sz="1400" dirty="0"/>
                    </a:p>
                  </a:txBody>
                  <a:tcPr marT="45721" marB="45721"/>
                </a:tc>
                <a:tc>
                  <a:txBody>
                    <a:bodyPr/>
                    <a:lstStyle/>
                    <a:p>
                      <a:r>
                        <a:rPr lang="en-US" sz="1200" dirty="0"/>
                        <a:t>13. Health Insurance</a:t>
                      </a:r>
                    </a:p>
                  </a:txBody>
                  <a:tcPr marT="45721" marB="45721"/>
                </a:tc>
                <a:extLst>
                  <a:ext uri="{0D108BD9-81ED-4DB2-BD59-A6C34878D82A}">
                    <a16:rowId xmlns:a16="http://schemas.microsoft.com/office/drawing/2014/main" val="3857365234"/>
                  </a:ext>
                </a:extLst>
              </a:tr>
              <a:tr h="155713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t>Annually after first year</a:t>
                      </a:r>
                    </a:p>
                  </a:txBody>
                  <a:tcPr marT="45721" marB="45721"/>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Flu (Influenza)</a:t>
                      </a:r>
                    </a:p>
                    <a:p>
                      <a:r>
                        <a:rPr lang="en-US" sz="1400" dirty="0"/>
                        <a:t>TDAP </a:t>
                      </a:r>
                      <a:r>
                        <a:rPr lang="en-US" sz="1400" dirty="0">
                          <a:solidFill>
                            <a:schemeClr val="accent1"/>
                          </a:solidFill>
                        </a:rPr>
                        <a:t>– if &gt;10 yrs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rPr>
                        <a:t>* Additional vaccinations/physical may be requested by some sites</a:t>
                      </a:r>
                    </a:p>
                  </a:txBody>
                  <a:tcPr marT="45721" marB="45721"/>
                </a:tc>
                <a:tc>
                  <a:txBody>
                    <a:bodyPr/>
                    <a:lstStyle/>
                    <a:p>
                      <a:pPr>
                        <a:buClr>
                          <a:schemeClr val="accent1"/>
                        </a:buClr>
                      </a:pPr>
                      <a:r>
                        <a:rPr lang="en-US" sz="1400" dirty="0"/>
                        <a:t>[Bloodborne Pathogen Training]</a:t>
                      </a:r>
                    </a:p>
                    <a:p>
                      <a:pPr>
                        <a:buClr>
                          <a:schemeClr val="accent1"/>
                        </a:buClr>
                      </a:pPr>
                      <a:r>
                        <a:rPr lang="en-US" sz="1400" dirty="0"/>
                        <a:t>[CPR]</a:t>
                      </a:r>
                    </a:p>
                    <a:p>
                      <a:pPr>
                        <a:buClr>
                          <a:schemeClr val="accent1"/>
                        </a:buClr>
                      </a:pPr>
                      <a:r>
                        <a:rPr lang="en-US" sz="1400" dirty="0"/>
                        <a:t>[FERPA]</a:t>
                      </a:r>
                    </a:p>
                    <a:p>
                      <a:pPr>
                        <a:buClr>
                          <a:schemeClr val="accent1"/>
                        </a:buClr>
                      </a:pPr>
                      <a:r>
                        <a:rPr lang="en-US" sz="1400" dirty="0"/>
                        <a:t>HIPAA</a:t>
                      </a:r>
                    </a:p>
                    <a:p>
                      <a:endParaRPr lang="en-US" sz="1100" dirty="0"/>
                    </a:p>
                  </a:txBody>
                  <a:tcPr marT="45721" marB="45721"/>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*Universal - Drug Screening (10 Panel)</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accent1"/>
                          </a:solidFill>
                        </a:rPr>
                        <a:t>If requested by site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Fingerprints – PA/NJ DoE SLH Only</a:t>
                      </a:r>
                      <a:endParaRPr lang="en-US" sz="1200" dirty="0">
                        <a:solidFill>
                          <a:schemeClr val="accent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rPr>
                        <a:t>* Additional background checks may be requested by some sites</a:t>
                      </a:r>
                    </a:p>
                  </a:txBody>
                  <a:tcPr marT="45721" marB="45721"/>
                </a:tc>
                <a:tc>
                  <a:txBody>
                    <a:bodyPr/>
                    <a:lstStyle/>
                    <a:p>
                      <a:r>
                        <a:rPr lang="en-US" sz="1200" dirty="0"/>
                        <a:t>Health Insurance</a:t>
                      </a:r>
                    </a:p>
                  </a:txBody>
                  <a:tcPr marT="45721" marB="45721"/>
                </a:tc>
                <a:extLst>
                  <a:ext uri="{0D108BD9-81ED-4DB2-BD59-A6C34878D82A}">
                    <a16:rowId xmlns:a16="http://schemas.microsoft.com/office/drawing/2014/main" val="276141053"/>
                  </a:ext>
                </a:extLst>
              </a:tr>
            </a:tbl>
          </a:graphicData>
        </a:graphic>
      </p:graphicFrame>
    </p:spTree>
    <p:extLst>
      <p:ext uri="{BB962C8B-B14F-4D97-AF65-F5344CB8AC3E}">
        <p14:creationId xmlns:p14="http://schemas.microsoft.com/office/powerpoint/2010/main" val="14854498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107FE-62DA-91B9-E5DB-C09416A20409}"/>
              </a:ext>
            </a:extLst>
          </p:cNvPr>
          <p:cNvSpPr>
            <a:spLocks noGrp="1"/>
          </p:cNvSpPr>
          <p:nvPr>
            <p:ph type="title"/>
          </p:nvPr>
        </p:nvSpPr>
        <p:spPr>
          <a:xfrm>
            <a:off x="838202" y="296119"/>
            <a:ext cx="10515600" cy="1325563"/>
          </a:xfrm>
        </p:spPr>
        <p:txBody>
          <a:bodyPr/>
          <a:lstStyle/>
          <a:p>
            <a:pPr marL="461963"/>
            <a:r>
              <a:rPr lang="en-US" dirty="0"/>
              <a:t>EXXAT, PRISM, and Approve</a:t>
            </a:r>
          </a:p>
        </p:txBody>
      </p:sp>
      <p:sp>
        <p:nvSpPr>
          <p:cNvPr id="3" name="Content Placeholder 2">
            <a:extLst>
              <a:ext uri="{FF2B5EF4-FFF2-40B4-BE49-F238E27FC236}">
                <a16:creationId xmlns:a16="http://schemas.microsoft.com/office/drawing/2014/main" id="{B4C7C13F-162A-D016-A1C5-F606265C1F51}"/>
              </a:ext>
            </a:extLst>
          </p:cNvPr>
          <p:cNvSpPr>
            <a:spLocks noGrp="1"/>
          </p:cNvSpPr>
          <p:nvPr>
            <p:ph idx="1"/>
          </p:nvPr>
        </p:nvSpPr>
        <p:spPr>
          <a:xfrm>
            <a:off x="838202" y="1699403"/>
            <a:ext cx="10515600" cy="4235570"/>
          </a:xfrm>
        </p:spPr>
        <p:txBody>
          <a:bodyPr numCol="1">
            <a:normAutofit/>
          </a:bodyPr>
          <a:lstStyle/>
          <a:p>
            <a:pPr>
              <a:buClr>
                <a:schemeClr val="accent1"/>
              </a:buClr>
            </a:pPr>
            <a:r>
              <a:rPr lang="en-US" dirty="0"/>
              <a:t>We use Exxat PRISM to record clinical activity at Temple</a:t>
            </a:r>
          </a:p>
          <a:p>
            <a:pPr lvl="1">
              <a:buClr>
                <a:schemeClr val="accent1"/>
              </a:buClr>
            </a:pPr>
            <a:r>
              <a:rPr lang="en-US" dirty="0"/>
              <a:t>Mostly we refer to the product as “Exxat”</a:t>
            </a:r>
          </a:p>
          <a:p>
            <a:pPr lvl="1">
              <a:buClr>
                <a:schemeClr val="accent1"/>
              </a:buClr>
            </a:pPr>
            <a:r>
              <a:rPr lang="en-US" dirty="0"/>
              <a:t>Exxat is the company that offers the current version of its software, PRISM, as well as some other products you will not likely encounter as a student. “Approve” is the name of their compliance review service</a:t>
            </a:r>
          </a:p>
          <a:p>
            <a:pPr>
              <a:buClr>
                <a:schemeClr val="accent1"/>
              </a:buClr>
            </a:pPr>
            <a:r>
              <a:rPr lang="en-US" dirty="0"/>
              <a:t>In addition to storing compliance documentation, the Exxat system is used for forms/evaluations and timesheets</a:t>
            </a:r>
          </a:p>
        </p:txBody>
      </p:sp>
    </p:spTree>
    <p:extLst>
      <p:ext uri="{BB962C8B-B14F-4D97-AF65-F5344CB8AC3E}">
        <p14:creationId xmlns:p14="http://schemas.microsoft.com/office/powerpoint/2010/main" val="34378876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107FE-62DA-91B9-E5DB-C09416A20409}"/>
              </a:ext>
            </a:extLst>
          </p:cNvPr>
          <p:cNvSpPr>
            <a:spLocks noGrp="1"/>
          </p:cNvSpPr>
          <p:nvPr>
            <p:ph type="title"/>
          </p:nvPr>
        </p:nvSpPr>
        <p:spPr/>
        <p:txBody>
          <a:bodyPr/>
          <a:lstStyle/>
          <a:p>
            <a:r>
              <a:rPr lang="en-US" dirty="0"/>
              <a:t>EXXAT</a:t>
            </a:r>
            <a:br>
              <a:rPr lang="en-US" dirty="0"/>
            </a:br>
            <a:endParaRPr lang="en-US" dirty="0"/>
          </a:p>
        </p:txBody>
      </p:sp>
      <p:sp>
        <p:nvSpPr>
          <p:cNvPr id="4" name="Text Placeholder 3">
            <a:extLst>
              <a:ext uri="{FF2B5EF4-FFF2-40B4-BE49-F238E27FC236}">
                <a16:creationId xmlns:a16="http://schemas.microsoft.com/office/drawing/2014/main" id="{F48A56AB-DE08-20C3-3E52-FC7C95F4BE90}"/>
              </a:ext>
            </a:extLst>
          </p:cNvPr>
          <p:cNvSpPr>
            <a:spLocks noGrp="1"/>
          </p:cNvSpPr>
          <p:nvPr>
            <p:ph type="body" sz="half" idx="2"/>
          </p:nvPr>
        </p:nvSpPr>
        <p:spPr/>
        <p:txBody>
          <a:bodyPr/>
          <a:lstStyle/>
          <a:p>
            <a:pPr indent="-228604">
              <a:buFont typeface="Arial" panose="020B0604020202020204" pitchFamily="34" charset="0"/>
              <a:buChar char="•"/>
            </a:pPr>
            <a:r>
              <a:rPr lang="en-US" dirty="0"/>
              <a:t>Log in at </a:t>
            </a:r>
            <a:r>
              <a:rPr lang="en-US" dirty="0">
                <a:hlinkClick r:id="rId2"/>
              </a:rPr>
              <a:t>https://login.exxat.com</a:t>
            </a:r>
            <a:r>
              <a:rPr lang="en-US" dirty="0"/>
              <a:t>, or </a:t>
            </a:r>
            <a:r>
              <a:rPr lang="en-US" dirty="0">
                <a:hlinkClick r:id="rId3"/>
              </a:rPr>
              <a:t>https://prism.exxat.com</a:t>
            </a:r>
            <a:endParaRPr lang="en-US" dirty="0"/>
          </a:p>
          <a:p>
            <a:pPr indent="-228604">
              <a:buFont typeface="Arial" panose="020B0604020202020204" pitchFamily="34" charset="0"/>
              <a:buChar char="•"/>
            </a:pPr>
            <a:r>
              <a:rPr lang="en-US" dirty="0"/>
              <a:t>Click on “View All” under “Compliance” in the top right</a:t>
            </a:r>
          </a:p>
          <a:p>
            <a:pPr indent="-228604">
              <a:buFont typeface="Arial" panose="020B0604020202020204" pitchFamily="34" charset="0"/>
              <a:buChar char="•"/>
            </a:pPr>
            <a:r>
              <a:rPr lang="en-US" dirty="0"/>
              <a:t>You will be prompted to pay the Approve service annual $35 fee</a:t>
            </a:r>
          </a:p>
          <a:p>
            <a:pPr indent="-228604">
              <a:buFont typeface="Arial" panose="020B0604020202020204" pitchFamily="34" charset="0"/>
              <a:buChar char="•"/>
            </a:pPr>
            <a:r>
              <a:rPr lang="en-US" dirty="0"/>
              <a:t>If you cannot login, email </a:t>
            </a:r>
            <a:r>
              <a:rPr lang="en-US" dirty="0">
                <a:hlinkClick r:id="rId4"/>
              </a:rPr>
              <a:t>cahelp@temple.edu</a:t>
            </a:r>
            <a:r>
              <a:rPr lang="en-US" dirty="0"/>
              <a:t> </a:t>
            </a:r>
          </a:p>
          <a:p>
            <a:endParaRPr lang="en-US" dirty="0"/>
          </a:p>
        </p:txBody>
      </p:sp>
      <p:pic>
        <p:nvPicPr>
          <p:cNvPr id="6" name="Picture 5" descr="A screenshot of the Exxat Prism homepage.">
            <a:extLst>
              <a:ext uri="{FF2B5EF4-FFF2-40B4-BE49-F238E27FC236}">
                <a16:creationId xmlns:a16="http://schemas.microsoft.com/office/drawing/2014/main" id="{6B649471-5D15-8736-B92A-6207BDFE80E0}"/>
              </a:ext>
            </a:extLst>
          </p:cNvPr>
          <p:cNvPicPr>
            <a:picLocks noChangeAspect="1"/>
          </p:cNvPicPr>
          <p:nvPr/>
        </p:nvPicPr>
        <p:blipFill>
          <a:blip r:embed="rId5"/>
          <a:stretch>
            <a:fillRect/>
          </a:stretch>
        </p:blipFill>
        <p:spPr>
          <a:xfrm>
            <a:off x="4828811" y="820881"/>
            <a:ext cx="7261400" cy="3560915"/>
          </a:xfrm>
          <a:prstGeom prst="rect">
            <a:avLst/>
          </a:prstGeom>
        </p:spPr>
      </p:pic>
    </p:spTree>
    <p:extLst>
      <p:ext uri="{BB962C8B-B14F-4D97-AF65-F5344CB8AC3E}">
        <p14:creationId xmlns:p14="http://schemas.microsoft.com/office/powerpoint/2010/main" val="2291126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9D403C-4117-FA70-9610-F7C7DAC0D98F}"/>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B6075D39-B7CA-440A-B959-760059BC380B}"/>
              </a:ext>
            </a:extLst>
          </p:cNvPr>
          <p:cNvSpPr>
            <a:spLocks noGrp="1"/>
          </p:cNvSpPr>
          <p:nvPr>
            <p:ph type="title"/>
          </p:nvPr>
        </p:nvSpPr>
        <p:spPr>
          <a:xfrm>
            <a:off x="839789" y="381000"/>
            <a:ext cx="10272969" cy="942392"/>
          </a:xfrm>
        </p:spPr>
        <p:txBody>
          <a:bodyPr>
            <a:normAutofit fontScale="90000"/>
          </a:bodyPr>
          <a:lstStyle/>
          <a:p>
            <a:pPr marL="461963"/>
            <a:r>
              <a:rPr lang="en-US" sz="4000" dirty="0"/>
              <a:t>Uploading Compliance Documents to Exxat 1/5</a:t>
            </a:r>
          </a:p>
        </p:txBody>
      </p:sp>
      <p:sp>
        <p:nvSpPr>
          <p:cNvPr id="8" name="Text Placeholder 7">
            <a:extLst>
              <a:ext uri="{FF2B5EF4-FFF2-40B4-BE49-F238E27FC236}">
                <a16:creationId xmlns:a16="http://schemas.microsoft.com/office/drawing/2014/main" id="{9407CC77-08EA-9531-6BB4-145DFCD1DDA4}"/>
              </a:ext>
            </a:extLst>
          </p:cNvPr>
          <p:cNvSpPr>
            <a:spLocks noGrp="1"/>
          </p:cNvSpPr>
          <p:nvPr>
            <p:ph type="body" sz="half" idx="2"/>
          </p:nvPr>
        </p:nvSpPr>
        <p:spPr>
          <a:xfrm>
            <a:off x="839790" y="1313866"/>
            <a:ext cx="10272968" cy="5163133"/>
          </a:xfrm>
        </p:spPr>
        <p:txBody>
          <a:bodyPr>
            <a:normAutofit/>
          </a:bodyPr>
          <a:lstStyle/>
          <a:p>
            <a:r>
              <a:rPr lang="en-US" sz="1200" dirty="0"/>
              <a:t>1. Log in and from your dashboard, click on “View All” in the Compliance card. The card indicates items that need your attention.</a:t>
            </a:r>
            <a:br>
              <a:rPr lang="en-US" sz="1200" dirty="0"/>
            </a:br>
            <a:endParaRPr lang="en-US" sz="1200" dirty="0"/>
          </a:p>
          <a:p>
            <a:endParaRPr lang="en-US" sz="1200" dirty="0"/>
          </a:p>
          <a:p>
            <a:endParaRPr lang="en-US" sz="1200" dirty="0"/>
          </a:p>
          <a:p>
            <a:pPr>
              <a:lnSpc>
                <a:spcPct val="170000"/>
              </a:lnSpc>
            </a:pPr>
            <a:endParaRPr lang="en-US" sz="1200" dirty="0"/>
          </a:p>
          <a:p>
            <a:pPr>
              <a:lnSpc>
                <a:spcPct val="150000"/>
              </a:lnSpc>
            </a:pPr>
            <a:r>
              <a:rPr lang="en-US" sz="1200" dirty="0"/>
              <a:t>2. You will be redirected to the Compliance section where you will see a table with all items your program has requested you to upload. You will see any of the following statuses for each item:</a:t>
            </a:r>
            <a:br>
              <a:rPr lang="en-US" sz="1200" dirty="0"/>
            </a:br>
            <a:br>
              <a:rPr lang="en-US" sz="1200" dirty="0"/>
            </a:br>
            <a:r>
              <a:rPr lang="en-US" sz="1200" b="1" dirty="0"/>
              <a:t>a. Get started: </a:t>
            </a:r>
            <a:r>
              <a:rPr lang="en-US" sz="1200" dirty="0"/>
              <a:t>you have not yet started working on this item. </a:t>
            </a:r>
            <a:r>
              <a:rPr lang="en-US" sz="1200" b="1" dirty="0"/>
              <a:t> </a:t>
            </a:r>
            <a:br>
              <a:rPr lang="en-US" sz="1200" b="1" dirty="0"/>
            </a:br>
            <a:r>
              <a:rPr lang="en-US" sz="1200" b="1" dirty="0"/>
              <a:t>b. In progress</a:t>
            </a:r>
            <a:r>
              <a:rPr lang="en-US" sz="1200" dirty="0"/>
              <a:t>: you have begun filling your information for this item, but nothing has been submitted to the school.</a:t>
            </a:r>
            <a:r>
              <a:rPr lang="en-US" sz="1200" b="1" dirty="0"/>
              <a:t> </a:t>
            </a:r>
            <a:br>
              <a:rPr lang="en-US" sz="1200" b="1" dirty="0"/>
            </a:br>
            <a:r>
              <a:rPr lang="en-US" sz="1200" b="1" dirty="0"/>
              <a:t>c. Pending Review</a:t>
            </a:r>
            <a:r>
              <a:rPr lang="en-US" sz="1200" dirty="0"/>
              <a:t>: the document has been submitted to your school.</a:t>
            </a:r>
            <a:r>
              <a:rPr lang="en-US" sz="1200" b="1" dirty="0"/>
              <a:t> </a:t>
            </a:r>
            <a:br>
              <a:rPr lang="en-US" sz="1200" b="1" dirty="0"/>
            </a:br>
            <a:r>
              <a:rPr lang="en-US" sz="1200" b="1" dirty="0"/>
              <a:t>d. Approved</a:t>
            </a:r>
            <a:r>
              <a:rPr lang="en-US" sz="1200" dirty="0"/>
              <a:t>: the document has been reviewed by your school and it meets all requirements.</a:t>
            </a:r>
            <a:r>
              <a:rPr lang="en-US" sz="1200" b="1" dirty="0"/>
              <a:t> </a:t>
            </a:r>
            <a:br>
              <a:rPr lang="en-US" sz="1200" b="1" dirty="0"/>
            </a:br>
            <a:r>
              <a:rPr lang="en-US" sz="1200" b="1" dirty="0"/>
              <a:t>e. Not Approved: </a:t>
            </a:r>
            <a:r>
              <a:rPr lang="en-US" sz="1200" dirty="0"/>
              <a:t>the document has been reviewed by your school and determined that it does not meet the requirements.</a:t>
            </a:r>
            <a:r>
              <a:rPr lang="en-US" sz="1200" b="1" dirty="0"/>
              <a:t> </a:t>
            </a:r>
            <a:br>
              <a:rPr lang="en-US" sz="1200" b="1" dirty="0"/>
            </a:br>
            <a:r>
              <a:rPr lang="en-US" sz="1200" b="1" dirty="0"/>
              <a:t>f. Expiring: </a:t>
            </a:r>
            <a:r>
              <a:rPr lang="en-US" sz="1200" dirty="0"/>
              <a:t>an approved document on file is expiring.</a:t>
            </a:r>
            <a:r>
              <a:rPr lang="en-US" sz="1200" b="1" dirty="0"/>
              <a:t> </a:t>
            </a:r>
            <a:br>
              <a:rPr lang="en-US" sz="1200" b="1" dirty="0"/>
            </a:br>
            <a:r>
              <a:rPr lang="en-US" sz="1200" b="1" dirty="0"/>
              <a:t>g. Expired</a:t>
            </a:r>
            <a:r>
              <a:rPr lang="en-US" sz="1200" dirty="0"/>
              <a:t>: the document has expired.</a:t>
            </a:r>
          </a:p>
        </p:txBody>
      </p:sp>
      <p:pic>
        <p:nvPicPr>
          <p:cNvPr id="9" name="Picture 8" descr="Image of the compliance section of the student dashboard on Exxat Prism.">
            <a:extLst>
              <a:ext uri="{FF2B5EF4-FFF2-40B4-BE49-F238E27FC236}">
                <a16:creationId xmlns:a16="http://schemas.microsoft.com/office/drawing/2014/main" id="{5EBA68B9-2AFA-18AD-86FC-1B8F49BF428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2568" y="1610803"/>
            <a:ext cx="4050320" cy="1232536"/>
          </a:xfrm>
          <a:prstGeom prst="rect">
            <a:avLst/>
          </a:prstGeom>
        </p:spPr>
      </p:pic>
    </p:spTree>
    <p:extLst>
      <p:ext uri="{BB962C8B-B14F-4D97-AF65-F5344CB8AC3E}">
        <p14:creationId xmlns:p14="http://schemas.microsoft.com/office/powerpoint/2010/main" val="26587687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4EEE63-7C28-AE1A-8856-81DDECD6F745}"/>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8D4114F3-A6F6-9CBA-CB20-5D8DB0582076}"/>
              </a:ext>
            </a:extLst>
          </p:cNvPr>
          <p:cNvSpPr>
            <a:spLocks noGrp="1"/>
          </p:cNvSpPr>
          <p:nvPr>
            <p:ph type="title"/>
          </p:nvPr>
        </p:nvSpPr>
        <p:spPr>
          <a:xfrm>
            <a:off x="839789" y="381000"/>
            <a:ext cx="10272969" cy="942392"/>
          </a:xfrm>
        </p:spPr>
        <p:txBody>
          <a:bodyPr>
            <a:normAutofit fontScale="90000"/>
          </a:bodyPr>
          <a:lstStyle/>
          <a:p>
            <a:pPr marL="461963"/>
            <a:r>
              <a:rPr lang="en-US" sz="4000" dirty="0"/>
              <a:t>Uploading Compliance Documents to Exxat 2/5</a:t>
            </a:r>
          </a:p>
        </p:txBody>
      </p:sp>
      <p:sp>
        <p:nvSpPr>
          <p:cNvPr id="8" name="Text Placeholder 7">
            <a:extLst>
              <a:ext uri="{FF2B5EF4-FFF2-40B4-BE49-F238E27FC236}">
                <a16:creationId xmlns:a16="http://schemas.microsoft.com/office/drawing/2014/main" id="{2646CA5E-9A83-80BA-2377-A59EB9ED11BF}"/>
              </a:ext>
            </a:extLst>
          </p:cNvPr>
          <p:cNvSpPr>
            <a:spLocks noGrp="1"/>
          </p:cNvSpPr>
          <p:nvPr>
            <p:ph type="body" sz="half" idx="2"/>
          </p:nvPr>
        </p:nvSpPr>
        <p:spPr>
          <a:xfrm>
            <a:off x="839790" y="1313867"/>
            <a:ext cx="10272968" cy="5001208"/>
          </a:xfrm>
        </p:spPr>
        <p:txBody>
          <a:bodyPr>
            <a:normAutofit/>
          </a:bodyPr>
          <a:lstStyle/>
          <a:p>
            <a:r>
              <a:rPr lang="en-US" sz="1200" dirty="0"/>
              <a:t>3. Click anywhere on the row for the item you’d like to manage.</a:t>
            </a:r>
          </a:p>
          <a:p>
            <a:endParaRPr lang="en-US" sz="1200" dirty="0"/>
          </a:p>
          <a:p>
            <a:endParaRPr lang="en-US" sz="1200" dirty="0"/>
          </a:p>
          <a:p>
            <a:endParaRPr lang="en-US" sz="1200" dirty="0"/>
          </a:p>
          <a:p>
            <a:endParaRPr lang="en-US" sz="1200" dirty="0"/>
          </a:p>
          <a:p>
            <a:endParaRPr lang="en-US" sz="1200" dirty="0"/>
          </a:p>
          <a:p>
            <a:endParaRPr lang="en-US" sz="1200" dirty="0"/>
          </a:p>
          <a:p>
            <a:r>
              <a:rPr lang="en-US" sz="1200" b="1" dirty="0"/>
              <a:t> </a:t>
            </a:r>
            <a:r>
              <a:rPr lang="en-US" sz="1400" b="1" dirty="0"/>
              <a:t>**Upload the SHS Summary form (next section) from Temple Student Health to all Health/Immunization Requirements</a:t>
            </a:r>
          </a:p>
          <a:p>
            <a:endParaRPr lang="en-US" sz="1400" dirty="0"/>
          </a:p>
          <a:p>
            <a:pPr>
              <a:lnSpc>
                <a:spcPct val="100000"/>
              </a:lnSpc>
            </a:pPr>
            <a:r>
              <a:rPr lang="en-US" sz="1200" dirty="0"/>
              <a:t>4. After selecting a document, a drawer will open and it will display the guidelines for your compliance requirement, a template or sample document (if provided), and any information you have previously uploaded. Please review these items before moving on. </a:t>
            </a:r>
            <a:br>
              <a:rPr lang="en-US" sz="1200" dirty="0"/>
            </a:br>
            <a:br>
              <a:rPr lang="en-US" sz="1200" dirty="0"/>
            </a:br>
            <a:endParaRPr lang="en-US" sz="1200" dirty="0"/>
          </a:p>
        </p:txBody>
      </p:sp>
      <p:pic>
        <p:nvPicPr>
          <p:cNvPr id="4" name="Picture 3" descr="Image of Exxat compliance page with requirement names and categories">
            <a:extLst>
              <a:ext uri="{FF2B5EF4-FFF2-40B4-BE49-F238E27FC236}">
                <a16:creationId xmlns:a16="http://schemas.microsoft.com/office/drawing/2014/main" id="{ECC12B70-7E14-10F9-D2B8-C9CF79C4E05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97526" y="1634080"/>
            <a:ext cx="5681312" cy="1607884"/>
          </a:xfrm>
          <a:prstGeom prst="rect">
            <a:avLst/>
          </a:prstGeom>
          <a:noFill/>
          <a:ln>
            <a:noFill/>
          </a:ln>
        </p:spPr>
      </p:pic>
      <p:pic>
        <p:nvPicPr>
          <p:cNvPr id="6" name="Picture 5" descr="Image of sample Exxat requirements guidelines and upload page for a COVID 19 vaccination page.">
            <a:extLst>
              <a:ext uri="{FF2B5EF4-FFF2-40B4-BE49-F238E27FC236}">
                <a16:creationId xmlns:a16="http://schemas.microsoft.com/office/drawing/2014/main" id="{98AEC757-9544-0CDF-5C58-B9341B57179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97526" y="4499440"/>
            <a:ext cx="3657566" cy="1448959"/>
          </a:xfrm>
          <a:prstGeom prst="rect">
            <a:avLst/>
          </a:prstGeom>
          <a:noFill/>
          <a:ln>
            <a:noFill/>
          </a:ln>
        </p:spPr>
      </p:pic>
      <p:sp>
        <p:nvSpPr>
          <p:cNvPr id="10" name="TextBox 9">
            <a:extLst>
              <a:ext uri="{FF2B5EF4-FFF2-40B4-BE49-F238E27FC236}">
                <a16:creationId xmlns:a16="http://schemas.microsoft.com/office/drawing/2014/main" id="{3B921452-4E01-382C-94BA-59E3AAD1C967}"/>
              </a:ext>
            </a:extLst>
          </p:cNvPr>
          <p:cNvSpPr txBox="1"/>
          <p:nvPr/>
        </p:nvSpPr>
        <p:spPr>
          <a:xfrm>
            <a:off x="4655092" y="5346907"/>
            <a:ext cx="6096000" cy="523220"/>
          </a:xfrm>
          <a:prstGeom prst="rect">
            <a:avLst/>
          </a:prstGeom>
          <a:noFill/>
        </p:spPr>
        <p:txBody>
          <a:bodyPr wrap="square">
            <a:spAutoFit/>
          </a:bodyPr>
          <a:lstStyle/>
          <a:p>
            <a:r>
              <a:rPr lang="en-US" sz="1400" dirty="0">
                <a:effectLst/>
                <a:latin typeface="Calibri" panose="020F0502020204030204" pitchFamily="34" charset="0"/>
                <a:ea typeface="Calibri" panose="020F0502020204030204" pitchFamily="34" charset="0"/>
                <a:cs typeface="Times New Roman" panose="02020603050405020304" pitchFamily="18" charset="0"/>
              </a:rPr>
              <a:t>Ex. of a Vaccination requirement. Covid-19 in particular is no longer required unless specifically required by the site (including most Temple placements).</a:t>
            </a:r>
            <a:endParaRPr lang="en-US" sz="1400" dirty="0"/>
          </a:p>
        </p:txBody>
      </p:sp>
    </p:spTree>
    <p:extLst>
      <p:ext uri="{BB962C8B-B14F-4D97-AF65-F5344CB8AC3E}">
        <p14:creationId xmlns:p14="http://schemas.microsoft.com/office/powerpoint/2010/main" val="8549818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81006-B047-E36D-5A9E-08D08DFA2FD3}"/>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F394498B-0732-7C90-C5D0-9A9E92BC636C}"/>
              </a:ext>
            </a:extLst>
          </p:cNvPr>
          <p:cNvSpPr>
            <a:spLocks noGrp="1"/>
          </p:cNvSpPr>
          <p:nvPr>
            <p:ph type="title"/>
          </p:nvPr>
        </p:nvSpPr>
        <p:spPr>
          <a:xfrm>
            <a:off x="839789" y="381000"/>
            <a:ext cx="10272969" cy="942392"/>
          </a:xfrm>
        </p:spPr>
        <p:txBody>
          <a:bodyPr>
            <a:normAutofit fontScale="90000"/>
          </a:bodyPr>
          <a:lstStyle/>
          <a:p>
            <a:pPr marL="461963"/>
            <a:r>
              <a:rPr lang="en-US" sz="4000" dirty="0"/>
              <a:t>Uploading Compliance Documents to Exxat 3/5</a:t>
            </a:r>
          </a:p>
        </p:txBody>
      </p:sp>
      <p:sp>
        <p:nvSpPr>
          <p:cNvPr id="8" name="Text Placeholder 7">
            <a:extLst>
              <a:ext uri="{FF2B5EF4-FFF2-40B4-BE49-F238E27FC236}">
                <a16:creationId xmlns:a16="http://schemas.microsoft.com/office/drawing/2014/main" id="{A45FD7A8-ED90-1640-02AE-90D0DCE7C6AD}"/>
              </a:ext>
            </a:extLst>
          </p:cNvPr>
          <p:cNvSpPr>
            <a:spLocks noGrp="1"/>
          </p:cNvSpPr>
          <p:nvPr>
            <p:ph type="body" sz="half" idx="2"/>
          </p:nvPr>
        </p:nvSpPr>
        <p:spPr>
          <a:xfrm>
            <a:off x="839790" y="1313867"/>
            <a:ext cx="10272968" cy="5001208"/>
          </a:xfrm>
        </p:spPr>
        <p:txBody>
          <a:bodyPr>
            <a:normAutofit/>
          </a:bodyPr>
          <a:lstStyle/>
          <a:p>
            <a:pPr>
              <a:lnSpc>
                <a:spcPct val="100000"/>
              </a:lnSpc>
            </a:pPr>
            <a:br>
              <a:rPr lang="en-US" sz="1200" dirty="0"/>
            </a:br>
            <a:r>
              <a:rPr lang="en-US" dirty="0" err="1"/>
              <a:t>i</a:t>
            </a:r>
            <a:r>
              <a:rPr lang="en-US" dirty="0"/>
              <a:t>. You may see the following options:</a:t>
            </a:r>
            <a:br>
              <a:rPr lang="en-US" dirty="0"/>
            </a:br>
            <a:br>
              <a:rPr lang="en-US" dirty="0"/>
            </a:br>
            <a:r>
              <a:rPr lang="en-US" b="1" dirty="0"/>
              <a:t>a. Vaccination</a:t>
            </a:r>
            <a:br>
              <a:rPr lang="en-US" b="1" dirty="0"/>
            </a:br>
            <a:br>
              <a:rPr lang="en-US" b="1" dirty="0"/>
            </a:br>
            <a:r>
              <a:rPr lang="en-US" b="1" dirty="0"/>
              <a:t>b. Titer Details</a:t>
            </a:r>
            <a:r>
              <a:rPr lang="en-US" dirty="0"/>
              <a:t>: Can be used if you have titer information rather than vaccination details.</a:t>
            </a:r>
            <a:br>
              <a:rPr lang="en-US" dirty="0"/>
            </a:br>
            <a:br>
              <a:rPr lang="en-US" dirty="0"/>
            </a:br>
            <a:r>
              <a:rPr lang="en-US" dirty="0"/>
              <a:t>5. To begin uploading a document and completing the information for a requirement, click on the plus (+) icon next to the document name. To edit an existing item, click the pencil icon.</a:t>
            </a:r>
            <a:br>
              <a:rPr lang="en-US" sz="1400" dirty="0"/>
            </a:br>
            <a:endParaRPr lang="en-US" sz="1400" dirty="0"/>
          </a:p>
          <a:p>
            <a:pPr>
              <a:lnSpc>
                <a:spcPct val="100000"/>
              </a:lnSpc>
            </a:pPr>
            <a:endParaRPr lang="en-US" sz="1400" dirty="0"/>
          </a:p>
          <a:p>
            <a:pPr>
              <a:lnSpc>
                <a:spcPct val="100000"/>
              </a:lnSpc>
            </a:pPr>
            <a:endParaRPr lang="en-US" sz="1400" dirty="0"/>
          </a:p>
        </p:txBody>
      </p:sp>
      <p:pic>
        <p:nvPicPr>
          <p:cNvPr id="4" name="Picture 3" descr="Image of the vaccination document section of a requirement, with the Dose 1 date field visible">
            <a:extLst>
              <a:ext uri="{FF2B5EF4-FFF2-40B4-BE49-F238E27FC236}">
                <a16:creationId xmlns:a16="http://schemas.microsoft.com/office/drawing/2014/main" id="{659A7AC7-BDB2-2E4E-E487-710A4BABD66A}"/>
              </a:ext>
            </a:extLst>
          </p:cNvPr>
          <p:cNvPicPr>
            <a:picLocks noChangeAspect="1"/>
          </p:cNvPicPr>
          <p:nvPr/>
        </p:nvPicPr>
        <p:blipFill>
          <a:blip r:embed="rId2"/>
          <a:stretch>
            <a:fillRect/>
          </a:stretch>
        </p:blipFill>
        <p:spPr>
          <a:xfrm>
            <a:off x="839789" y="3595358"/>
            <a:ext cx="9135750" cy="942393"/>
          </a:xfrm>
          <a:prstGeom prst="rect">
            <a:avLst/>
          </a:prstGeom>
        </p:spPr>
      </p:pic>
      <p:pic>
        <p:nvPicPr>
          <p:cNvPr id="7" name="Picture 6" descr="Image of the Measles Titer document section of a requirement, with the Dose 1 date field visible">
            <a:extLst>
              <a:ext uri="{FF2B5EF4-FFF2-40B4-BE49-F238E27FC236}">
                <a16:creationId xmlns:a16="http://schemas.microsoft.com/office/drawing/2014/main" id="{BDEE81E8-2D60-BB85-5C19-2D15A2CA900D}"/>
              </a:ext>
            </a:extLst>
          </p:cNvPr>
          <p:cNvPicPr>
            <a:picLocks noChangeAspect="1"/>
          </p:cNvPicPr>
          <p:nvPr/>
        </p:nvPicPr>
        <p:blipFill>
          <a:blip r:embed="rId3"/>
          <a:stretch>
            <a:fillRect/>
          </a:stretch>
        </p:blipFill>
        <p:spPr>
          <a:xfrm>
            <a:off x="839788" y="4537751"/>
            <a:ext cx="6916115" cy="1166363"/>
          </a:xfrm>
          <a:prstGeom prst="rect">
            <a:avLst/>
          </a:prstGeom>
        </p:spPr>
      </p:pic>
    </p:spTree>
    <p:extLst>
      <p:ext uri="{BB962C8B-B14F-4D97-AF65-F5344CB8AC3E}">
        <p14:creationId xmlns:p14="http://schemas.microsoft.com/office/powerpoint/2010/main" val="21435226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459543-4F45-9418-37C3-542DCD7932C4}"/>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09BF348A-2F5C-7CFF-E2B5-A9F4D25DD34F}"/>
              </a:ext>
            </a:extLst>
          </p:cNvPr>
          <p:cNvSpPr>
            <a:spLocks noGrp="1"/>
          </p:cNvSpPr>
          <p:nvPr>
            <p:ph type="title"/>
          </p:nvPr>
        </p:nvSpPr>
        <p:spPr>
          <a:xfrm>
            <a:off x="839789" y="381000"/>
            <a:ext cx="10272969" cy="942392"/>
          </a:xfrm>
        </p:spPr>
        <p:txBody>
          <a:bodyPr>
            <a:normAutofit fontScale="90000"/>
          </a:bodyPr>
          <a:lstStyle/>
          <a:p>
            <a:pPr marL="461963"/>
            <a:r>
              <a:rPr lang="en-US" sz="4000" dirty="0"/>
              <a:t>Uploading Compliance Documents to Exxat 4/5</a:t>
            </a:r>
          </a:p>
        </p:txBody>
      </p:sp>
      <p:sp>
        <p:nvSpPr>
          <p:cNvPr id="8" name="Text Placeholder 7">
            <a:extLst>
              <a:ext uri="{FF2B5EF4-FFF2-40B4-BE49-F238E27FC236}">
                <a16:creationId xmlns:a16="http://schemas.microsoft.com/office/drawing/2014/main" id="{8E19F214-033E-596A-E2D6-FA37E29E426A}"/>
              </a:ext>
            </a:extLst>
          </p:cNvPr>
          <p:cNvSpPr>
            <a:spLocks noGrp="1"/>
          </p:cNvSpPr>
          <p:nvPr>
            <p:ph type="body" sz="half" idx="2"/>
          </p:nvPr>
        </p:nvSpPr>
        <p:spPr>
          <a:xfrm>
            <a:off x="839790" y="1313867"/>
            <a:ext cx="10272968" cy="5001208"/>
          </a:xfrm>
        </p:spPr>
        <p:txBody>
          <a:bodyPr>
            <a:normAutofit/>
          </a:bodyPr>
          <a:lstStyle/>
          <a:p>
            <a:pPr lvl="0"/>
            <a:br>
              <a:rPr lang="en-US" sz="1200" dirty="0"/>
            </a:br>
            <a:r>
              <a:rPr lang="en-US" dirty="0"/>
              <a:t>6. Another drawer will open asking for additional details and allowing you to drag and drop a file to be uploaded. Alternatively, you may click on the cloud button to search for a file to upload. </a:t>
            </a:r>
            <a:br>
              <a:rPr lang="en-US" dirty="0"/>
            </a:br>
            <a:endParaRPr lang="en-US" dirty="0"/>
          </a:p>
          <a:p>
            <a:pPr>
              <a:lnSpc>
                <a:spcPct val="100000"/>
              </a:lnSpc>
            </a:pPr>
            <a:br>
              <a:rPr lang="en-US" sz="1400" dirty="0"/>
            </a:br>
            <a:endParaRPr lang="en-US" sz="1400" dirty="0"/>
          </a:p>
          <a:p>
            <a:pPr>
              <a:lnSpc>
                <a:spcPct val="100000"/>
              </a:lnSpc>
            </a:pPr>
            <a:endParaRPr lang="en-US" sz="1400" dirty="0"/>
          </a:p>
          <a:p>
            <a:pPr>
              <a:lnSpc>
                <a:spcPct val="100000"/>
              </a:lnSpc>
            </a:pPr>
            <a:r>
              <a:rPr lang="en-US" dirty="0"/>
              <a:t>7. After you have completed all required fields, click Save or </a:t>
            </a:r>
          </a:p>
          <a:p>
            <a:pPr>
              <a:lnSpc>
                <a:spcPct val="100000"/>
              </a:lnSpc>
            </a:pPr>
            <a:r>
              <a:rPr lang="en-US" dirty="0"/>
              <a:t>Submit for Review.</a:t>
            </a:r>
            <a:br>
              <a:rPr lang="en-US" dirty="0"/>
            </a:br>
            <a:endParaRPr lang="en-US" sz="1400" dirty="0"/>
          </a:p>
          <a:p>
            <a:pPr>
              <a:lnSpc>
                <a:spcPct val="100000"/>
              </a:lnSpc>
            </a:pPr>
            <a:endParaRPr lang="en-US" sz="1400" dirty="0"/>
          </a:p>
          <a:p>
            <a:pPr>
              <a:lnSpc>
                <a:spcPct val="100000"/>
              </a:lnSpc>
            </a:pPr>
            <a:endParaRPr lang="en-US" sz="1400" dirty="0"/>
          </a:p>
          <a:p>
            <a:pPr>
              <a:lnSpc>
                <a:spcPct val="100000"/>
              </a:lnSpc>
            </a:pPr>
            <a:endParaRPr lang="en-US" sz="1400" dirty="0"/>
          </a:p>
          <a:p>
            <a:pPr>
              <a:lnSpc>
                <a:spcPct val="100000"/>
              </a:lnSpc>
            </a:pPr>
            <a:r>
              <a:rPr lang="en-US" dirty="0"/>
              <a:t>8. You will be asked to confirm your submission. Click OK.</a:t>
            </a:r>
            <a:br>
              <a:rPr lang="en-US" dirty="0"/>
            </a:br>
            <a:endParaRPr lang="en-US" sz="1400" dirty="0"/>
          </a:p>
        </p:txBody>
      </p:sp>
      <p:pic>
        <p:nvPicPr>
          <p:cNvPr id="4" name="Picture 3" descr="&quot;Are you sure you want to submit for review&quot; pop-up image">
            <a:extLst>
              <a:ext uri="{FF2B5EF4-FFF2-40B4-BE49-F238E27FC236}">
                <a16:creationId xmlns:a16="http://schemas.microsoft.com/office/drawing/2014/main" id="{9597782F-1311-B445-3333-9946C3F6B7D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6650" y="4680134"/>
            <a:ext cx="3248025" cy="1129869"/>
          </a:xfrm>
          <a:prstGeom prst="rect">
            <a:avLst/>
          </a:prstGeom>
          <a:noFill/>
          <a:ln>
            <a:noFill/>
          </a:ln>
        </p:spPr>
      </p:pic>
      <p:pic>
        <p:nvPicPr>
          <p:cNvPr id="11" name="Picture 10" descr="Image of the MMR requirement with required fields entered and the Save button circled">
            <a:extLst>
              <a:ext uri="{FF2B5EF4-FFF2-40B4-BE49-F238E27FC236}">
                <a16:creationId xmlns:a16="http://schemas.microsoft.com/office/drawing/2014/main" id="{72778C95-839F-3B5A-4C68-7A3660B900C4}"/>
              </a:ext>
            </a:extLst>
          </p:cNvPr>
          <p:cNvPicPr>
            <a:picLocks noChangeAspect="1"/>
          </p:cNvPicPr>
          <p:nvPr/>
        </p:nvPicPr>
        <p:blipFill>
          <a:blip r:embed="rId3"/>
          <a:stretch>
            <a:fillRect/>
          </a:stretch>
        </p:blipFill>
        <p:spPr>
          <a:xfrm>
            <a:off x="7788114" y="1871325"/>
            <a:ext cx="3564096" cy="2432811"/>
          </a:xfrm>
          <a:prstGeom prst="rect">
            <a:avLst/>
          </a:prstGeom>
        </p:spPr>
      </p:pic>
    </p:spTree>
    <p:extLst>
      <p:ext uri="{BB962C8B-B14F-4D97-AF65-F5344CB8AC3E}">
        <p14:creationId xmlns:p14="http://schemas.microsoft.com/office/powerpoint/2010/main" val="18051158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AA516B-36AD-23E6-9DCF-31CB09C938F3}"/>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E4252663-18F0-7D7E-DD35-DABC5DD7AF98}"/>
              </a:ext>
            </a:extLst>
          </p:cNvPr>
          <p:cNvSpPr>
            <a:spLocks noGrp="1"/>
          </p:cNvSpPr>
          <p:nvPr>
            <p:ph type="title"/>
          </p:nvPr>
        </p:nvSpPr>
        <p:spPr>
          <a:xfrm>
            <a:off x="839789" y="381000"/>
            <a:ext cx="10272969" cy="942392"/>
          </a:xfrm>
        </p:spPr>
        <p:txBody>
          <a:bodyPr>
            <a:normAutofit fontScale="90000"/>
          </a:bodyPr>
          <a:lstStyle/>
          <a:p>
            <a:pPr marL="461963"/>
            <a:r>
              <a:rPr lang="en-US" sz="4000" dirty="0"/>
              <a:t>Uploading Compliance Documents to Exxat 5/5</a:t>
            </a:r>
          </a:p>
        </p:txBody>
      </p:sp>
      <p:sp>
        <p:nvSpPr>
          <p:cNvPr id="8" name="Text Placeholder 7">
            <a:extLst>
              <a:ext uri="{FF2B5EF4-FFF2-40B4-BE49-F238E27FC236}">
                <a16:creationId xmlns:a16="http://schemas.microsoft.com/office/drawing/2014/main" id="{09803A78-5923-EBE7-C6CC-7F03644BE660}"/>
              </a:ext>
            </a:extLst>
          </p:cNvPr>
          <p:cNvSpPr>
            <a:spLocks noGrp="1"/>
          </p:cNvSpPr>
          <p:nvPr>
            <p:ph type="body" sz="half" idx="2"/>
          </p:nvPr>
        </p:nvSpPr>
        <p:spPr>
          <a:xfrm>
            <a:off x="839790" y="1313867"/>
            <a:ext cx="10272968" cy="5001208"/>
          </a:xfrm>
        </p:spPr>
        <p:txBody>
          <a:bodyPr>
            <a:normAutofit/>
          </a:bodyPr>
          <a:lstStyle/>
          <a:p>
            <a:pPr lvl="0"/>
            <a:br>
              <a:rPr lang="en-US" sz="1200" dirty="0"/>
            </a:br>
            <a:r>
              <a:rPr lang="en-US" dirty="0"/>
              <a:t>9. The drawer will close, and you will see the status of the item you are working on change to Pending Review.</a:t>
            </a:r>
          </a:p>
          <a:p>
            <a:pPr lvl="0"/>
            <a:endParaRPr lang="en-US" sz="1400" dirty="0"/>
          </a:p>
          <a:p>
            <a:pPr lvl="0">
              <a:spcBef>
                <a:spcPts val="600"/>
              </a:spcBef>
            </a:pPr>
            <a:r>
              <a:rPr lang="en-US" dirty="0"/>
              <a:t>Once you submit a document for approval, keep returning </a:t>
            </a:r>
          </a:p>
          <a:p>
            <a:pPr lvl="0">
              <a:spcBef>
                <a:spcPts val="600"/>
              </a:spcBef>
            </a:pPr>
            <a:r>
              <a:rPr lang="en-US" dirty="0"/>
              <a:t>to check the status of your requirements. When your </a:t>
            </a:r>
          </a:p>
          <a:p>
            <a:pPr lvl="0">
              <a:lnSpc>
                <a:spcPct val="100000"/>
              </a:lnSpc>
              <a:spcBef>
                <a:spcPts val="600"/>
              </a:spcBef>
            </a:pPr>
            <a:r>
              <a:rPr lang="en-US" dirty="0"/>
              <a:t>school has reviewed the document, it will change to: </a:t>
            </a:r>
            <a:br>
              <a:rPr lang="en-US" dirty="0"/>
            </a:br>
            <a:br>
              <a:rPr lang="en-US" dirty="0"/>
            </a:br>
            <a:r>
              <a:rPr lang="en-US" b="1" dirty="0"/>
              <a:t>a. Not approved</a:t>
            </a:r>
            <a:r>
              <a:rPr lang="en-US" dirty="0"/>
              <a:t>: your document will include a status, </a:t>
            </a:r>
          </a:p>
          <a:p>
            <a:pPr lvl="0">
              <a:lnSpc>
                <a:spcPct val="100000"/>
              </a:lnSpc>
              <a:spcBef>
                <a:spcPts val="600"/>
              </a:spcBef>
            </a:pPr>
            <a:r>
              <a:rPr lang="en-US" dirty="0"/>
              <a:t>and once selected will show you details as to why your </a:t>
            </a:r>
          </a:p>
          <a:p>
            <a:pPr lvl="0">
              <a:lnSpc>
                <a:spcPct val="100000"/>
              </a:lnSpc>
              <a:spcBef>
                <a:spcPts val="600"/>
              </a:spcBef>
            </a:pPr>
            <a:r>
              <a:rPr lang="en-US" dirty="0"/>
              <a:t>document has not been approved.  Click on the pencil </a:t>
            </a:r>
          </a:p>
          <a:p>
            <a:pPr lvl="0">
              <a:lnSpc>
                <a:spcPct val="100000"/>
              </a:lnSpc>
              <a:spcBef>
                <a:spcPts val="600"/>
              </a:spcBef>
            </a:pPr>
            <a:r>
              <a:rPr lang="en-US" dirty="0"/>
              <a:t>icon to make the needed changes and/or upload a new document.</a:t>
            </a:r>
            <a:br>
              <a:rPr lang="en-US" dirty="0"/>
            </a:br>
            <a:br>
              <a:rPr lang="en-US" dirty="0"/>
            </a:br>
            <a:r>
              <a:rPr lang="en-US" b="1" dirty="0"/>
              <a:t>b. Approved</a:t>
            </a:r>
            <a:r>
              <a:rPr lang="en-US" dirty="0"/>
              <a:t>: you are good to go!</a:t>
            </a:r>
            <a:endParaRPr lang="en-US" sz="1400" dirty="0"/>
          </a:p>
        </p:txBody>
      </p:sp>
      <p:pic>
        <p:nvPicPr>
          <p:cNvPr id="3" name="Picture 2" descr="Image of COVID-19 requirement page submitted pending review.">
            <a:extLst>
              <a:ext uri="{FF2B5EF4-FFF2-40B4-BE49-F238E27FC236}">
                <a16:creationId xmlns:a16="http://schemas.microsoft.com/office/drawing/2014/main" id="{67C3BEA0-5AA5-30D5-8E52-8DC98AE4E22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259514" y="1923483"/>
            <a:ext cx="5380183" cy="1953191"/>
          </a:xfrm>
          <a:prstGeom prst="rect">
            <a:avLst/>
          </a:prstGeom>
          <a:noFill/>
          <a:ln>
            <a:noFill/>
          </a:ln>
        </p:spPr>
      </p:pic>
      <p:pic>
        <p:nvPicPr>
          <p:cNvPr id="6" name="Picture 5" descr="Image of the overall Compliance Page in Exxat Prism with 3 requirements in the 'Not Approved', 'Approved', and 'Pending Review' statuses.">
            <a:extLst>
              <a:ext uri="{FF2B5EF4-FFF2-40B4-BE49-F238E27FC236}">
                <a16:creationId xmlns:a16="http://schemas.microsoft.com/office/drawing/2014/main" id="{316537BC-EC41-29C7-6F6A-0D61457908FD}"/>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96097" y="4457715"/>
            <a:ext cx="5943600" cy="1380490"/>
          </a:xfrm>
          <a:prstGeom prst="rect">
            <a:avLst/>
          </a:prstGeom>
          <a:noFill/>
          <a:ln>
            <a:noFill/>
          </a:ln>
        </p:spPr>
      </p:pic>
    </p:spTree>
    <p:extLst>
      <p:ext uri="{BB962C8B-B14F-4D97-AF65-F5344CB8AC3E}">
        <p14:creationId xmlns:p14="http://schemas.microsoft.com/office/powerpoint/2010/main" val="3457520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107FE-62DA-91B9-E5DB-C09416A20409}"/>
              </a:ext>
            </a:extLst>
          </p:cNvPr>
          <p:cNvSpPr>
            <a:spLocks noGrp="1"/>
          </p:cNvSpPr>
          <p:nvPr>
            <p:ph type="title"/>
          </p:nvPr>
        </p:nvSpPr>
        <p:spPr>
          <a:xfrm>
            <a:off x="3555330" y="331348"/>
            <a:ext cx="5081337" cy="640804"/>
          </a:xfrm>
        </p:spPr>
        <p:txBody>
          <a:bodyPr>
            <a:normAutofit fontScale="90000"/>
          </a:bodyPr>
          <a:lstStyle/>
          <a:p>
            <a:r>
              <a:rPr lang="en-US" sz="4000" dirty="0"/>
              <a:t>Student Health Portal</a:t>
            </a:r>
            <a:endParaRPr lang="en-US" dirty="0"/>
          </a:p>
        </p:txBody>
      </p:sp>
      <p:pic>
        <p:nvPicPr>
          <p:cNvPr id="3" name="Content Placeholder 2" descr="A screenshot of the Student Health Portal home page.">
            <a:extLst>
              <a:ext uri="{FF2B5EF4-FFF2-40B4-BE49-F238E27FC236}">
                <a16:creationId xmlns:a16="http://schemas.microsoft.com/office/drawing/2014/main" id="{C8521A67-9481-A103-F9EF-55034E8EF87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37892" y="1302472"/>
            <a:ext cx="8716217" cy="4154731"/>
          </a:xfrm>
          <a:prstGeom prst="rect">
            <a:avLst/>
          </a:prstGeom>
          <a:noFill/>
          <a:extLst>
            <a:ext uri="{909E8E84-426E-40DD-AFC4-6F175D3DCCD1}">
              <a14:hiddenFill xmlns:a14="http://schemas.microsoft.com/office/drawing/2010/main">
                <a:solidFill>
                  <a:srgbClr val="FFFFFF"/>
                </a:solidFill>
              </a14:hiddenFill>
            </a:ext>
          </a:extLst>
        </p:spPr>
      </p:pic>
      <p:sp>
        <p:nvSpPr>
          <p:cNvPr id="4" name="Text Placeholder 17">
            <a:extLst>
              <a:ext uri="{FF2B5EF4-FFF2-40B4-BE49-F238E27FC236}">
                <a16:creationId xmlns:a16="http://schemas.microsoft.com/office/drawing/2014/main" id="{53FA3DCD-CB78-AB3A-47F9-155C70E99D42}"/>
              </a:ext>
            </a:extLst>
          </p:cNvPr>
          <p:cNvSpPr txBox="1">
            <a:spLocks/>
          </p:cNvSpPr>
          <p:nvPr/>
        </p:nvSpPr>
        <p:spPr>
          <a:xfrm>
            <a:off x="3895415" y="5627010"/>
            <a:ext cx="4401170" cy="57562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1">
                <a:solidFill>
                  <a:schemeClr val="tx2"/>
                </a:solidFill>
                <a:latin typeface="Calibri" panose="020F0502020204030204" pitchFamily="34" charset="0"/>
                <a:hlinkClick r:id="rId3">
                  <a:extLst>
                    <a:ext uri="{A12FA001-AC4F-418D-AE19-62706E023703}">
                      <ahyp:hlinkClr xmlns:ahyp="http://schemas.microsoft.com/office/drawing/2018/hyperlinkcolor" val="tx"/>
                    </a:ext>
                  </a:extLst>
                </a:hlinkClick>
              </a:rPr>
              <a:t>https://shs-portal.temple.edu/login.aspx</a:t>
            </a:r>
            <a:endParaRPr lang="en-US" dirty="0">
              <a:solidFill>
                <a:schemeClr val="tx2"/>
              </a:solidFill>
            </a:endParaRPr>
          </a:p>
        </p:txBody>
      </p:sp>
    </p:spTree>
    <p:extLst>
      <p:ext uri="{BB962C8B-B14F-4D97-AF65-F5344CB8AC3E}">
        <p14:creationId xmlns:p14="http://schemas.microsoft.com/office/powerpoint/2010/main" val="33276007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522BF5F4-005A-E453-4F9B-FBC2596A1D9F}"/>
              </a:ext>
            </a:extLst>
          </p:cNvPr>
          <p:cNvSpPr txBox="1">
            <a:spLocks noGrp="1"/>
          </p:cNvSpPr>
          <p:nvPr>
            <p:ph type="title" idx="4294967295"/>
          </p:nvPr>
        </p:nvSpPr>
        <p:spPr>
          <a:xfrm>
            <a:off x="838200" y="273602"/>
            <a:ext cx="10515600" cy="1325563"/>
          </a:xfrm>
          <a:prstGeom prst="rect">
            <a:avLst/>
          </a:prstGeom>
          <a:noFill/>
          <a:ln>
            <a:noFill/>
            <a:prstDash/>
          </a:ln>
          <a:effectLst/>
        </p:spPr>
        <p:txBody>
          <a:bodyPr rot="0" spcFirstLastPara="0" vertOverflow="overflow" horzOverflow="overflow" vert="horz" wrap="square" lIns="91440" tIns="45721" rIns="91440" bIns="45721" numCol="1" spcCol="0" rtlCol="0" fromWordArt="0" anchor="ctr" anchorCtr="0" forceAA="0" compatLnSpc="1">
            <a:prstTxWarp prst="textNoShape">
              <a:avLst/>
            </a:prstTxWarp>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14400" marR="0" lvl="0" indent="-452438" algn="l" defTabSz="914400" rtl="0" eaLnBrk="1" fontAlgn="auto" latinLnBrk="0" hangingPunct="1">
              <a:lnSpc>
                <a:spcPct val="90000"/>
              </a:lnSpc>
              <a:spcBef>
                <a:spcPct val="0"/>
              </a:spcBef>
              <a:spcAft>
                <a:spcPts val="0"/>
              </a:spcAft>
              <a:buClrTx/>
              <a:buSzTx/>
              <a:buFontTx/>
              <a:buNone/>
              <a:tabLst/>
              <a:defRPr/>
            </a:pPr>
            <a:r>
              <a:rPr kumimoji="0" lang="en-US" sz="4400" b="0" i="0" u="none" strike="noStrike" kern="1200" cap="none" spc="0" normalizeH="0" baseline="0" noProof="0" dirty="0">
                <a:ln>
                  <a:noFill/>
                </a:ln>
                <a:solidFill>
                  <a:schemeClr val="tx1"/>
                </a:solidFill>
                <a:effectLst/>
                <a:uLnTx/>
                <a:uFillTx/>
                <a:latin typeface="+mj-lt"/>
                <a:ea typeface="+mj-ea"/>
                <a:cs typeface="+mj-cs"/>
              </a:rPr>
              <a:t>Student Health Portal</a:t>
            </a:r>
            <a:br>
              <a:rPr kumimoji="0" lang="en-US" sz="4400" b="0" i="0" u="none" strike="noStrike" kern="1200" cap="none" spc="0" normalizeH="0" baseline="0" noProof="0" dirty="0">
                <a:ln>
                  <a:noFill/>
                </a:ln>
                <a:solidFill>
                  <a:schemeClr val="tx1"/>
                </a:solidFill>
                <a:effectLst/>
                <a:uLnTx/>
                <a:uFillTx/>
                <a:latin typeface="+mj-lt"/>
                <a:ea typeface="+mj-ea"/>
                <a:cs typeface="+mj-cs"/>
              </a:rPr>
            </a:br>
            <a:r>
              <a:rPr kumimoji="0" lang="en-US" sz="3600" b="0" i="0" u="none" strike="noStrike" kern="1200" cap="none" spc="0" normalizeH="0" baseline="0" noProof="0" dirty="0">
                <a:ln>
                  <a:noFill/>
                </a:ln>
                <a:solidFill>
                  <a:srgbClr val="C00000"/>
                </a:solidFill>
                <a:effectLst/>
                <a:uLnTx/>
                <a:uFillTx/>
                <a:latin typeface="+mj-lt"/>
                <a:ea typeface="+mj-ea"/>
                <a:cs typeface="+mj-cs"/>
              </a:rPr>
              <a:t>Accessing your Health Record Summary</a:t>
            </a:r>
            <a:br>
              <a:rPr kumimoji="0" lang="en-US" sz="4400" b="0" i="0" u="none" strike="noStrike" kern="1200" cap="none" spc="0" normalizeH="0" baseline="0" noProof="0" dirty="0">
                <a:ln>
                  <a:noFill/>
                </a:ln>
                <a:solidFill>
                  <a:schemeClr val="tx1"/>
                </a:solidFill>
                <a:effectLst/>
                <a:uLnTx/>
                <a:uFillTx/>
                <a:latin typeface="+mj-lt"/>
                <a:ea typeface="+mj-ea"/>
                <a:cs typeface="+mj-cs"/>
              </a:rPr>
            </a:br>
            <a:endParaRPr kumimoji="0" lang="en-US" sz="4400" b="0" i="0" u="none" strike="noStrike" kern="1200" cap="none" spc="0" normalizeH="0" baseline="0" noProof="0" dirty="0">
              <a:ln>
                <a:noFill/>
              </a:ln>
              <a:solidFill>
                <a:schemeClr val="tx1"/>
              </a:solidFill>
              <a:effectLst/>
              <a:uLnTx/>
              <a:uFillTx/>
              <a:latin typeface="+mj-lt"/>
              <a:ea typeface="+mj-ea"/>
              <a:cs typeface="+mj-cs"/>
            </a:endParaRPr>
          </a:p>
        </p:txBody>
      </p:sp>
      <p:pic>
        <p:nvPicPr>
          <p:cNvPr id="9" name="Picture 2" descr="A screenshot of the Patient Health Portal Immunizations page. An arrow from the red text box points to the print button on the webpage.">
            <a:extLst>
              <a:ext uri="{FF2B5EF4-FFF2-40B4-BE49-F238E27FC236}">
                <a16:creationId xmlns:a16="http://schemas.microsoft.com/office/drawing/2014/main" id="{FE48D31D-B9A8-12DE-2A02-775C9AEF96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06124" y="1220331"/>
            <a:ext cx="7979756" cy="459977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D8B00FBE-9ADE-BA73-78A9-EF6FDD608D03}"/>
              </a:ext>
            </a:extLst>
          </p:cNvPr>
          <p:cNvSpPr txBox="1"/>
          <p:nvPr/>
        </p:nvSpPr>
        <p:spPr>
          <a:xfrm>
            <a:off x="2626467" y="2545894"/>
            <a:ext cx="1673158" cy="830997"/>
          </a:xfrm>
          <a:prstGeom prst="rect">
            <a:avLst/>
          </a:prstGeom>
          <a:solidFill>
            <a:srgbClr val="CC0000"/>
          </a:solidFill>
        </p:spPr>
        <p:txBody>
          <a:bodyPr wrap="square" rtlCol="0">
            <a:spAutoFit/>
          </a:bodyPr>
          <a:lstStyle/>
          <a:p>
            <a:r>
              <a:rPr lang="en-US" sz="1200" dirty="0">
                <a:solidFill>
                  <a:schemeClr val="bg1"/>
                </a:solidFill>
                <a:latin typeface="Calibri" panose="020F0502020204030204" pitchFamily="34" charset="0"/>
                <a:ea typeface="Calibri" panose="020F0502020204030204" pitchFamily="34" charset="0"/>
                <a:cs typeface="Calibri" panose="020F0502020204030204" pitchFamily="34" charset="0"/>
              </a:rPr>
              <a:t>To receive a copy of your Health Record Summary </a:t>
            </a:r>
          </a:p>
          <a:p>
            <a:r>
              <a:rPr lang="en-US" sz="1200" b="1" dirty="0">
                <a:solidFill>
                  <a:schemeClr val="bg1"/>
                </a:solidFill>
                <a:latin typeface="Calibri" panose="020F0502020204030204" pitchFamily="34" charset="0"/>
                <a:ea typeface="Calibri" panose="020F0502020204030204" pitchFamily="34" charset="0"/>
                <a:cs typeface="Calibri" panose="020F0502020204030204" pitchFamily="34" charset="0"/>
              </a:rPr>
              <a:t>Click Print</a:t>
            </a:r>
          </a:p>
        </p:txBody>
      </p:sp>
    </p:spTree>
    <p:extLst>
      <p:ext uri="{BB962C8B-B14F-4D97-AF65-F5344CB8AC3E}">
        <p14:creationId xmlns:p14="http://schemas.microsoft.com/office/powerpoint/2010/main" val="3094659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F6E2DF-65F9-D772-51A3-184EC30C1F0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7725D4-5508-4D75-3B0C-7BDFA1211D06}"/>
              </a:ext>
            </a:extLst>
          </p:cNvPr>
          <p:cNvSpPr>
            <a:spLocks noGrp="1"/>
          </p:cNvSpPr>
          <p:nvPr>
            <p:ph type="title"/>
          </p:nvPr>
        </p:nvSpPr>
        <p:spPr/>
        <p:txBody>
          <a:bodyPr>
            <a:normAutofit fontScale="90000"/>
          </a:bodyPr>
          <a:lstStyle/>
          <a:p>
            <a:r>
              <a:rPr lang="en-US" sz="5400" dirty="0"/>
              <a:t>Student Health Portal</a:t>
            </a:r>
            <a:br>
              <a:rPr lang="en-US" sz="5400" dirty="0"/>
            </a:br>
            <a:r>
              <a:rPr lang="en-US" dirty="0">
                <a:solidFill>
                  <a:srgbClr val="C00000"/>
                </a:solidFill>
              </a:rPr>
              <a:t>Accessing your Health Record Summary</a:t>
            </a:r>
            <a:endParaRPr lang="en-US" dirty="0"/>
          </a:p>
        </p:txBody>
      </p:sp>
      <p:sp>
        <p:nvSpPr>
          <p:cNvPr id="2" name="TextBox 1">
            <a:extLst>
              <a:ext uri="{FF2B5EF4-FFF2-40B4-BE49-F238E27FC236}">
                <a16:creationId xmlns:a16="http://schemas.microsoft.com/office/drawing/2014/main" id="{0B495458-FF4B-640C-47C3-DF187DBFAEB4}"/>
              </a:ext>
            </a:extLst>
          </p:cNvPr>
          <p:cNvSpPr txBox="1"/>
          <p:nvPr/>
        </p:nvSpPr>
        <p:spPr>
          <a:xfrm>
            <a:off x="2626467" y="2545894"/>
            <a:ext cx="1673158" cy="830997"/>
          </a:xfrm>
          <a:prstGeom prst="rect">
            <a:avLst/>
          </a:prstGeom>
          <a:solidFill>
            <a:srgbClr val="CC0000"/>
          </a:solidFill>
        </p:spPr>
        <p:txBody>
          <a:bodyPr wrap="square" rtlCol="0">
            <a:spAutoFit/>
          </a:bodyPr>
          <a:lstStyle/>
          <a:p>
            <a:r>
              <a:rPr lang="en-US" sz="1200" dirty="0">
                <a:solidFill>
                  <a:schemeClr val="bg1"/>
                </a:solidFill>
                <a:latin typeface="Calibri" panose="020F0502020204030204" pitchFamily="34" charset="0"/>
                <a:ea typeface="Calibri" panose="020F0502020204030204" pitchFamily="34" charset="0"/>
                <a:cs typeface="Calibri" panose="020F0502020204030204" pitchFamily="34" charset="0"/>
              </a:rPr>
              <a:t>To receive a copy of your Health Record Summary </a:t>
            </a:r>
          </a:p>
          <a:p>
            <a:r>
              <a:rPr lang="en-US" sz="1200" b="1" dirty="0">
                <a:solidFill>
                  <a:schemeClr val="bg1"/>
                </a:solidFill>
                <a:latin typeface="Calibri" panose="020F0502020204030204" pitchFamily="34" charset="0"/>
                <a:ea typeface="Calibri" panose="020F0502020204030204" pitchFamily="34" charset="0"/>
                <a:cs typeface="Calibri" panose="020F0502020204030204" pitchFamily="34" charset="0"/>
              </a:rPr>
              <a:t>Click Print</a:t>
            </a:r>
          </a:p>
        </p:txBody>
      </p:sp>
      <p:pic>
        <p:nvPicPr>
          <p:cNvPr id="9" name="Picture 2" descr="A screenshot of the Patient Health Portal Immunizations page. An arrow from the red text box points to the print button on the webpage.">
            <a:extLst>
              <a:ext uri="{FF2B5EF4-FFF2-40B4-BE49-F238E27FC236}">
                <a16:creationId xmlns:a16="http://schemas.microsoft.com/office/drawing/2014/main" id="{F655A2DE-00ED-5491-F11C-D02BB94CC6D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06124" y="1582993"/>
            <a:ext cx="7979756" cy="423711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65170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522BF5F4-005A-E453-4F9B-FBC2596A1D9F}"/>
              </a:ext>
            </a:extLst>
          </p:cNvPr>
          <p:cNvSpPr txBox="1">
            <a:spLocks noGrp="1"/>
          </p:cNvSpPr>
          <p:nvPr>
            <p:ph type="title" idx="4294967295"/>
          </p:nvPr>
        </p:nvSpPr>
        <p:spPr>
          <a:xfrm>
            <a:off x="838200" y="273602"/>
            <a:ext cx="10515600" cy="1325563"/>
          </a:xfrm>
          <a:prstGeom prst="rect">
            <a:avLst/>
          </a:prstGeom>
          <a:noFill/>
          <a:ln>
            <a:noFill/>
            <a:prstDash/>
          </a:ln>
          <a:effectLst/>
        </p:spPr>
        <p:txBody>
          <a:bodyPr rot="0" spcFirstLastPara="0" vertOverflow="overflow" horzOverflow="overflow" vert="horz" wrap="square" lIns="91440" tIns="45721" rIns="91440" bIns="45721" numCol="1" spcCol="0" rtlCol="0" fromWordArt="0" anchor="ctr" anchorCtr="0" forceAA="0" compatLnSpc="1">
            <a:prstTxWarp prst="textNoShape">
              <a:avLst/>
            </a:prstTxWarp>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14400" marR="0" lvl="0" indent="-452438" algn="l" defTabSz="914400" rtl="0" eaLnBrk="1" fontAlgn="auto" latinLnBrk="0" hangingPunct="1">
              <a:lnSpc>
                <a:spcPct val="90000"/>
              </a:lnSpc>
              <a:spcBef>
                <a:spcPct val="0"/>
              </a:spcBef>
              <a:spcAft>
                <a:spcPts val="0"/>
              </a:spcAft>
              <a:buClrTx/>
              <a:buSzTx/>
              <a:buFontTx/>
              <a:buNone/>
              <a:tabLst/>
              <a:defRPr/>
            </a:pPr>
            <a:r>
              <a:rPr kumimoji="0" lang="en-US" sz="4400" b="0" i="0" u="none" strike="noStrike" kern="1200" cap="none" spc="0" normalizeH="0" baseline="0" noProof="0" dirty="0">
                <a:ln>
                  <a:noFill/>
                </a:ln>
                <a:solidFill>
                  <a:schemeClr val="tx1"/>
                </a:solidFill>
                <a:effectLst/>
                <a:uLnTx/>
                <a:uFillTx/>
                <a:latin typeface="+mj-lt"/>
                <a:ea typeface="+mj-ea"/>
                <a:cs typeface="+mj-cs"/>
              </a:rPr>
              <a:t>Student Health Portal</a:t>
            </a:r>
            <a:br>
              <a:rPr kumimoji="0" lang="en-US" sz="4400" b="0" i="0" u="none" strike="noStrike" kern="1200" cap="none" spc="0" normalizeH="0" baseline="0" noProof="0" dirty="0">
                <a:ln>
                  <a:noFill/>
                </a:ln>
                <a:solidFill>
                  <a:schemeClr val="tx1"/>
                </a:solidFill>
                <a:effectLst/>
                <a:uLnTx/>
                <a:uFillTx/>
                <a:latin typeface="+mj-lt"/>
                <a:ea typeface="+mj-ea"/>
                <a:cs typeface="+mj-cs"/>
              </a:rPr>
            </a:br>
            <a:r>
              <a:rPr kumimoji="0" lang="en-US" sz="3600" b="0" i="0" u="none" strike="noStrike" kern="1200" cap="none" spc="0" normalizeH="0" baseline="0" noProof="0" dirty="0">
                <a:ln>
                  <a:noFill/>
                </a:ln>
                <a:solidFill>
                  <a:srgbClr val="C00000"/>
                </a:solidFill>
                <a:effectLst/>
                <a:uLnTx/>
                <a:uFillTx/>
                <a:latin typeface="+mj-lt"/>
                <a:ea typeface="+mj-ea"/>
                <a:cs typeface="+mj-cs"/>
              </a:rPr>
              <a:t>Understanding your Health Summary</a:t>
            </a:r>
            <a:br>
              <a:rPr kumimoji="0" lang="en-US" sz="4400" b="0" i="0" u="none" strike="noStrike" kern="1200" cap="none" spc="0" normalizeH="0" baseline="0" noProof="0" dirty="0">
                <a:ln>
                  <a:noFill/>
                </a:ln>
                <a:solidFill>
                  <a:schemeClr val="tx1"/>
                </a:solidFill>
                <a:effectLst/>
                <a:uLnTx/>
                <a:uFillTx/>
                <a:latin typeface="+mj-lt"/>
                <a:ea typeface="+mj-ea"/>
                <a:cs typeface="+mj-cs"/>
              </a:rPr>
            </a:br>
            <a:endParaRPr kumimoji="0" lang="en-US" sz="4400" b="0" i="0" u="none" strike="noStrike" kern="1200" cap="none" spc="0" normalizeH="0" baseline="0" noProof="0" dirty="0">
              <a:ln>
                <a:noFill/>
              </a:ln>
              <a:solidFill>
                <a:schemeClr val="tx1"/>
              </a:solidFill>
              <a:effectLst/>
              <a:uLnTx/>
              <a:uFillTx/>
              <a:latin typeface="+mj-lt"/>
              <a:ea typeface="+mj-ea"/>
              <a:cs typeface="+mj-cs"/>
            </a:endParaRPr>
          </a:p>
        </p:txBody>
      </p:sp>
      <p:pic>
        <p:nvPicPr>
          <p:cNvPr id="2" name="Picture 2" descr="A screenshot of a sample Immunization Record form (also called the Health Summary)">
            <a:extLst>
              <a:ext uri="{FF2B5EF4-FFF2-40B4-BE49-F238E27FC236}">
                <a16:creationId xmlns:a16="http://schemas.microsoft.com/office/drawing/2014/main" id="{8CD66096-071E-6882-6D52-79E4E75502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2" y="1152526"/>
            <a:ext cx="11430000" cy="455294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9782A55-3780-622B-2EAF-84DA83BF5F3B}"/>
              </a:ext>
            </a:extLst>
          </p:cNvPr>
          <p:cNvSpPr txBox="1"/>
          <p:nvPr/>
        </p:nvSpPr>
        <p:spPr>
          <a:xfrm>
            <a:off x="6196517" y="1789394"/>
            <a:ext cx="5147555" cy="2215991"/>
          </a:xfrm>
          <a:prstGeom prst="rect">
            <a:avLst/>
          </a:prstGeom>
          <a:solidFill>
            <a:srgbClr val="CC0000"/>
          </a:solidFill>
          <a:ln>
            <a:solidFill>
              <a:schemeClr val="tx1"/>
            </a:solidFill>
          </a:ln>
        </p:spPr>
        <p:txBody>
          <a:bodyPr wrap="square" rtlCol="0">
            <a:spAutoFit/>
          </a:bodyPr>
          <a:lstStyle/>
          <a:p>
            <a:pPr algn="ctr"/>
            <a:endParaRPr lang="en-US" sz="1400" i="1" dirty="0">
              <a:solidFill>
                <a:schemeClr val="bg1"/>
              </a:solidFill>
              <a:latin typeface="Calibri" panose="020F0502020204030204" pitchFamily="34" charset="0"/>
              <a:ea typeface="Calibri" panose="020F0502020204030204" pitchFamily="34" charset="0"/>
              <a:cs typeface="Calibri" panose="020F0502020204030204" pitchFamily="34" charset="0"/>
            </a:endParaRPr>
          </a:p>
          <a:p>
            <a:pPr algn="ctr"/>
            <a:endParaRPr lang="en-US" sz="1400" i="1" dirty="0">
              <a:solidFill>
                <a:schemeClr val="bg1"/>
              </a:solidFill>
              <a:latin typeface="Calibri" panose="020F0502020204030204" pitchFamily="34" charset="0"/>
              <a:ea typeface="Calibri" panose="020F0502020204030204" pitchFamily="34" charset="0"/>
              <a:cs typeface="Calibri" panose="020F0502020204030204" pitchFamily="34" charset="0"/>
            </a:endParaRPr>
          </a:p>
          <a:p>
            <a:pPr algn="ctr"/>
            <a:r>
              <a:rPr lang="en-US" sz="1400" i="1" dirty="0">
                <a:solidFill>
                  <a:schemeClr val="bg1"/>
                </a:solidFill>
                <a:latin typeface="Calibri" panose="020F0502020204030204" pitchFamily="34" charset="0"/>
                <a:ea typeface="Calibri" panose="020F0502020204030204" pitchFamily="34" charset="0"/>
                <a:cs typeface="Calibri" panose="020F0502020204030204" pitchFamily="34" charset="0"/>
              </a:rPr>
              <a:t>Understand your Health Summary</a:t>
            </a:r>
          </a:p>
          <a:p>
            <a:pPr marL="171450" indent="-171450">
              <a:buClr>
                <a:schemeClr val="bg1"/>
              </a:buClr>
              <a:buFont typeface="Arial" panose="020B0604020202020204" pitchFamily="34" charset="0"/>
              <a:buChar char="•"/>
            </a:pPr>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You will see your demographic information: </a:t>
            </a:r>
            <a:r>
              <a:rPr lang="en-US" sz="1400" dirty="0">
                <a:solidFill>
                  <a:schemeClr val="bg1"/>
                </a:solidFill>
                <a:latin typeface="Calibri" panose="020F0502020204030204" pitchFamily="34" charset="0"/>
                <a:ea typeface="Calibri" panose="020F0502020204030204" pitchFamily="34" charset="0"/>
                <a:cs typeface="Calibri" panose="020F0502020204030204" pitchFamily="34" charset="0"/>
              </a:rPr>
              <a:t>Name, Dob, TUID, Gender, School, and Status</a:t>
            </a:r>
          </a:p>
          <a:p>
            <a:pPr marL="171450" indent="-171450">
              <a:buClr>
                <a:schemeClr val="bg1"/>
              </a:buClr>
              <a:buFont typeface="Arial" panose="020B0604020202020204" pitchFamily="34" charset="0"/>
              <a:buChar char="•"/>
            </a:pPr>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If your record is complete and has been verified by SHS, STATUS will be noted as COMPLIANT. If records are not complete or not verified STATUS will be noted as NOT COMPLIANT</a:t>
            </a:r>
          </a:p>
          <a:p>
            <a:pPr marL="171450" indent="-171450">
              <a:buClr>
                <a:schemeClr val="bg1"/>
              </a:buClr>
              <a:buFont typeface="Arial" panose="020B0604020202020204" pitchFamily="34" charset="0"/>
              <a:buChar char="•"/>
            </a:pPr>
            <a:endPar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a:p>
            <a:pPr marL="171450" indent="-171450">
              <a:buClr>
                <a:schemeClr val="bg1"/>
              </a:buClr>
              <a:buFont typeface="Arial" panose="020B0604020202020204" pitchFamily="34" charset="0"/>
              <a:buChar char="•"/>
            </a:pPr>
            <a:endParaRPr lang="en-US" sz="1200"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264744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522BF5F4-005A-E453-4F9B-FBC2596A1D9F}"/>
              </a:ext>
            </a:extLst>
          </p:cNvPr>
          <p:cNvSpPr txBox="1">
            <a:spLocks noGrp="1"/>
          </p:cNvSpPr>
          <p:nvPr>
            <p:ph type="title" idx="4294967295"/>
          </p:nvPr>
        </p:nvSpPr>
        <p:spPr>
          <a:xfrm>
            <a:off x="838200" y="273602"/>
            <a:ext cx="10515600" cy="1325563"/>
          </a:xfrm>
          <a:prstGeom prst="rect">
            <a:avLst/>
          </a:prstGeom>
          <a:noFill/>
          <a:ln>
            <a:noFill/>
            <a:prstDash/>
          </a:ln>
          <a:effectLst/>
        </p:spPr>
        <p:txBody>
          <a:bodyPr rot="0" spcFirstLastPara="0" vertOverflow="overflow" horzOverflow="overflow" vert="horz" wrap="square" lIns="91440" tIns="45721" rIns="91440" bIns="45721" numCol="1" spcCol="0" rtlCol="0" fromWordArt="0" anchor="ctr" anchorCtr="0" forceAA="0" compatLnSpc="1">
            <a:prstTxWarp prst="textNoShape">
              <a:avLst/>
            </a:prstTxWarp>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14400" marR="0" lvl="0" indent="-452438" algn="l" defTabSz="914400" rtl="0" eaLnBrk="1" fontAlgn="auto" latinLnBrk="0" hangingPunct="1">
              <a:lnSpc>
                <a:spcPct val="90000"/>
              </a:lnSpc>
              <a:spcBef>
                <a:spcPct val="0"/>
              </a:spcBef>
              <a:spcAft>
                <a:spcPts val="0"/>
              </a:spcAft>
              <a:buClrTx/>
              <a:buSzTx/>
              <a:buFontTx/>
              <a:buNone/>
              <a:tabLst/>
              <a:defRPr/>
            </a:pPr>
            <a:r>
              <a:rPr kumimoji="0" lang="en-US" sz="4400" b="0" i="0" u="none" strike="noStrike" kern="1200" cap="none" spc="0" normalizeH="0" baseline="0" noProof="0" dirty="0">
                <a:ln>
                  <a:noFill/>
                </a:ln>
                <a:solidFill>
                  <a:schemeClr val="tx1"/>
                </a:solidFill>
                <a:effectLst/>
                <a:uLnTx/>
                <a:uFillTx/>
                <a:latin typeface="+mj-lt"/>
                <a:ea typeface="+mj-ea"/>
                <a:cs typeface="+mj-cs"/>
              </a:rPr>
              <a:t>Student Health Portal</a:t>
            </a:r>
            <a:br>
              <a:rPr kumimoji="0" lang="en-US" sz="4400" b="0" i="0" u="none" strike="noStrike" kern="1200" cap="none" spc="0" normalizeH="0" baseline="0" noProof="0" dirty="0">
                <a:ln>
                  <a:noFill/>
                </a:ln>
                <a:solidFill>
                  <a:schemeClr val="tx1"/>
                </a:solidFill>
                <a:effectLst/>
                <a:uLnTx/>
                <a:uFillTx/>
                <a:latin typeface="+mj-lt"/>
                <a:ea typeface="+mj-ea"/>
                <a:cs typeface="+mj-cs"/>
              </a:rPr>
            </a:br>
            <a:r>
              <a:rPr kumimoji="0" lang="en-US" sz="3100" b="0" i="0" u="none" strike="noStrike" kern="1200" cap="none" spc="0" normalizeH="0" baseline="0" noProof="0" dirty="0">
                <a:ln>
                  <a:noFill/>
                </a:ln>
                <a:solidFill>
                  <a:srgbClr val="C00000"/>
                </a:solidFill>
                <a:effectLst/>
                <a:uLnTx/>
                <a:uFillTx/>
                <a:latin typeface="+mj-lt"/>
                <a:ea typeface="+mj-ea"/>
                <a:cs typeface="+mj-cs"/>
              </a:rPr>
              <a:t>Understanding your Health Summary – Validation Results</a:t>
            </a:r>
            <a:br>
              <a:rPr kumimoji="0" lang="en-US" sz="4400" b="0" i="0" u="none" strike="noStrike" kern="1200" cap="none" spc="0" normalizeH="0" baseline="0" noProof="0" dirty="0">
                <a:ln>
                  <a:noFill/>
                </a:ln>
                <a:solidFill>
                  <a:schemeClr val="tx1"/>
                </a:solidFill>
                <a:effectLst/>
                <a:uLnTx/>
                <a:uFillTx/>
                <a:latin typeface="+mj-lt"/>
                <a:ea typeface="+mj-ea"/>
                <a:cs typeface="+mj-cs"/>
              </a:rPr>
            </a:br>
            <a:endParaRPr kumimoji="0" lang="en-US" sz="4400" b="0" i="0" u="none" strike="noStrike" kern="1200" cap="none" spc="0" normalizeH="0" baseline="0" noProof="0" dirty="0">
              <a:ln>
                <a:noFill/>
              </a:ln>
              <a:solidFill>
                <a:schemeClr val="tx1"/>
              </a:solidFill>
              <a:effectLst/>
              <a:uLnTx/>
              <a:uFillTx/>
              <a:latin typeface="+mj-lt"/>
              <a:ea typeface="+mj-ea"/>
              <a:cs typeface="+mj-cs"/>
            </a:endParaRPr>
          </a:p>
        </p:txBody>
      </p:sp>
      <p:pic>
        <p:nvPicPr>
          <p:cNvPr id="3" name="Picture 2" descr="A close-up of the sample Immunization Record form with the HepB requirement circled &quot;Yes&quot; under verified and a note &quot;Quantitative titers were not uploaded to the portal&quot;">
            <a:extLst>
              <a:ext uri="{FF2B5EF4-FFF2-40B4-BE49-F238E27FC236}">
                <a16:creationId xmlns:a16="http://schemas.microsoft.com/office/drawing/2014/main" id="{4B41720C-1FAA-704C-DB1C-AD5577812D9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2" y="1371602"/>
            <a:ext cx="11430000" cy="4114800"/>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EEC85B8A-67D8-9276-CCC6-95762B860C24}"/>
              </a:ext>
            </a:extLst>
          </p:cNvPr>
          <p:cNvSpPr txBox="1"/>
          <p:nvPr/>
        </p:nvSpPr>
        <p:spPr>
          <a:xfrm>
            <a:off x="2133598" y="4734685"/>
            <a:ext cx="6096000" cy="923714"/>
          </a:xfrm>
          <a:prstGeom prst="rect">
            <a:avLst/>
          </a:prstGeom>
          <a:noFill/>
        </p:spPr>
        <p:txBody>
          <a:bodyPr wrap="square">
            <a:spAutoFit/>
          </a:bodyPr>
          <a:lstStyle/>
          <a:p>
            <a:pPr algn="l" rtl="0" fontAlgn="base"/>
            <a:r>
              <a:rPr lang="en-US" sz="1801" dirty="0">
                <a:solidFill>
                  <a:srgbClr val="000000"/>
                </a:solidFill>
                <a:latin typeface="Calibri" panose="020F0502020204030204" pitchFamily="34" charset="0"/>
              </a:rPr>
              <a:t>If you are                             in any category​</a:t>
            </a:r>
            <a:endParaRPr lang="en-US" sz="1801" dirty="0">
              <a:solidFill>
                <a:srgbClr val="000000"/>
              </a:solidFill>
              <a:latin typeface="Segoe UI" panose="020B0502040204020203" pitchFamily="34" charset="0"/>
            </a:endParaRPr>
          </a:p>
          <a:p>
            <a:pPr algn="l" rtl="0" fontAlgn="base">
              <a:buFont typeface="+mj-lt"/>
              <a:buAutoNum type="arabicPeriod"/>
            </a:pPr>
            <a:r>
              <a:rPr lang="en-US" sz="1801" dirty="0">
                <a:solidFill>
                  <a:srgbClr val="000000"/>
                </a:solidFill>
                <a:latin typeface="Calibri" panose="020F0502020204030204" pitchFamily="34" charset="0"/>
              </a:rPr>
              <a:t> Check to see that any/all information is uploaded correctly​</a:t>
            </a:r>
            <a:endParaRPr lang="en-US" sz="1801" dirty="0">
              <a:solidFill>
                <a:srgbClr val="000000"/>
              </a:solidFill>
              <a:latin typeface="Arial" panose="020B0604020202020204" pitchFamily="34" charset="0"/>
            </a:endParaRPr>
          </a:p>
          <a:p>
            <a:pPr algn="l" rtl="0" fontAlgn="base">
              <a:buFont typeface="+mj-lt"/>
              <a:buAutoNum type="arabicPeriod"/>
            </a:pPr>
            <a:r>
              <a:rPr lang="en-US" sz="1801" dirty="0">
                <a:solidFill>
                  <a:srgbClr val="000000"/>
                </a:solidFill>
                <a:latin typeface="Calibri" panose="020F0502020204030204" pitchFamily="34" charset="0"/>
              </a:rPr>
              <a:t> Contact student health services for any medical follow-up</a:t>
            </a:r>
            <a:endParaRPr lang="en-US" sz="1801" dirty="0">
              <a:solidFill>
                <a:srgbClr val="000000"/>
              </a:solidFill>
              <a:latin typeface="Arial" panose="020B0604020202020204" pitchFamily="34" charset="0"/>
            </a:endParaRPr>
          </a:p>
        </p:txBody>
      </p:sp>
      <p:sp>
        <p:nvSpPr>
          <p:cNvPr id="6" name="TextBox 5">
            <a:extLst>
              <a:ext uri="{FF2B5EF4-FFF2-40B4-BE49-F238E27FC236}">
                <a16:creationId xmlns:a16="http://schemas.microsoft.com/office/drawing/2014/main" id="{F93B3C9D-230D-9917-AAFC-0E9CBD079B00}"/>
              </a:ext>
            </a:extLst>
          </p:cNvPr>
          <p:cNvSpPr txBox="1"/>
          <p:nvPr/>
        </p:nvSpPr>
        <p:spPr>
          <a:xfrm>
            <a:off x="3118464" y="4754348"/>
            <a:ext cx="1424039" cy="338554"/>
          </a:xfrm>
          <a:prstGeom prst="rect">
            <a:avLst/>
          </a:prstGeom>
          <a:solidFill>
            <a:schemeClr val="accent1">
              <a:lumMod val="20000"/>
              <a:lumOff val="80000"/>
            </a:schemeClr>
          </a:solidFill>
        </p:spPr>
        <p:txBody>
          <a:bodyPr wrap="square" rtlCol="0">
            <a:spAutoFit/>
          </a:bodyPr>
          <a:lstStyle/>
          <a:p>
            <a:r>
              <a:rPr lang="en-US" sz="1600" dirty="0">
                <a:solidFill>
                  <a:schemeClr val="tx2">
                    <a:lumMod val="75000"/>
                  </a:schemeClr>
                </a:solidFill>
              </a:rPr>
              <a:t>Not Approved</a:t>
            </a:r>
          </a:p>
        </p:txBody>
      </p:sp>
      <p:sp>
        <p:nvSpPr>
          <p:cNvPr id="2" name="TextBox 1">
            <a:extLst>
              <a:ext uri="{FF2B5EF4-FFF2-40B4-BE49-F238E27FC236}">
                <a16:creationId xmlns:a16="http://schemas.microsoft.com/office/drawing/2014/main" id="{4F3DCB13-7C0B-7650-6A80-07F3D0D699D5}"/>
              </a:ext>
            </a:extLst>
          </p:cNvPr>
          <p:cNvSpPr txBox="1"/>
          <p:nvPr/>
        </p:nvSpPr>
        <p:spPr>
          <a:xfrm>
            <a:off x="5909555" y="2888287"/>
            <a:ext cx="5267526" cy="1569660"/>
          </a:xfrm>
          <a:prstGeom prst="rect">
            <a:avLst/>
          </a:prstGeom>
          <a:solidFill>
            <a:srgbClr val="CC0000"/>
          </a:solidFill>
          <a:ln>
            <a:solidFill>
              <a:schemeClr val="tx1"/>
            </a:solidFill>
          </a:ln>
        </p:spPr>
        <p:txBody>
          <a:bodyPr wrap="square" rtlCol="0">
            <a:spAutoFit/>
          </a:bodyPr>
          <a:lstStyle/>
          <a:p>
            <a:pPr algn="ctr"/>
            <a:r>
              <a:rPr lang="en-US" sz="1400" i="1" dirty="0">
                <a:solidFill>
                  <a:schemeClr val="bg1"/>
                </a:solidFill>
                <a:latin typeface="Calibri" panose="020F0502020204030204" pitchFamily="34" charset="0"/>
                <a:ea typeface="Calibri" panose="020F0502020204030204" pitchFamily="34" charset="0"/>
                <a:cs typeface="Calibri" panose="020F0502020204030204" pitchFamily="34" charset="0"/>
              </a:rPr>
              <a:t>Understand your Health Summary</a:t>
            </a:r>
          </a:p>
          <a:p>
            <a:pPr marL="171450" indent="-171450">
              <a:buClr>
                <a:schemeClr val="bg1"/>
              </a:buClr>
              <a:buFont typeface="Arial" panose="020B0604020202020204" pitchFamily="34" charset="0"/>
              <a:buChar char="•"/>
            </a:pPr>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If information is uploaded correctly and verified you will see YES under the verified Header.</a:t>
            </a:r>
            <a:endParaRPr lang="en-US" sz="1400" dirty="0">
              <a:solidFill>
                <a:schemeClr val="bg1"/>
              </a:solidFill>
              <a:latin typeface="Calibri" panose="020F0502020204030204" pitchFamily="34" charset="0"/>
              <a:ea typeface="Calibri" panose="020F0502020204030204" pitchFamily="34" charset="0"/>
              <a:cs typeface="Calibri" panose="020F0502020204030204" pitchFamily="34" charset="0"/>
            </a:endParaRPr>
          </a:p>
          <a:p>
            <a:pPr marL="171450" indent="-171450">
              <a:buClr>
                <a:schemeClr val="bg1"/>
              </a:buClr>
              <a:buFont typeface="Arial" panose="020B0604020202020204" pitchFamily="34" charset="0"/>
              <a:buChar char="•"/>
            </a:pPr>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If the information is not uploaded or inputted incorrectly you will see NO under the verified header. You will also see a note listed next to the date indicating the reason items are not verified.</a:t>
            </a:r>
          </a:p>
          <a:p>
            <a:pPr marL="171450" indent="-171450">
              <a:buClr>
                <a:schemeClr val="bg1"/>
              </a:buClr>
              <a:buFont typeface="Arial" panose="020B0604020202020204" pitchFamily="34" charset="0"/>
              <a:buChar char="•"/>
            </a:pPr>
            <a:endParaRPr lang="en-US" sz="1200"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901911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1B8186-01C0-992D-8517-1130EE76BC55}"/>
              </a:ext>
            </a:extLst>
          </p:cNvPr>
          <p:cNvSpPr>
            <a:spLocks noGrp="1"/>
          </p:cNvSpPr>
          <p:nvPr>
            <p:ph type="ctrTitle"/>
          </p:nvPr>
        </p:nvSpPr>
        <p:spPr>
          <a:xfrm>
            <a:off x="1524000" y="1600200"/>
            <a:ext cx="9144000" cy="1909764"/>
          </a:xfrm>
        </p:spPr>
        <p:txBody>
          <a:bodyPr/>
          <a:lstStyle/>
          <a:p>
            <a:r>
              <a:rPr lang="en-US" b="1" dirty="0">
                <a:solidFill>
                  <a:schemeClr val="accent1"/>
                </a:solidFill>
              </a:rPr>
              <a:t>Requirement Details</a:t>
            </a:r>
            <a:endParaRPr lang="en-US" dirty="0">
              <a:solidFill>
                <a:srgbClr val="C00000"/>
              </a:solidFill>
            </a:endParaRPr>
          </a:p>
        </p:txBody>
      </p:sp>
      <p:cxnSp>
        <p:nvCxnSpPr>
          <p:cNvPr id="5" name="Straight Connector 4">
            <a:extLst>
              <a:ext uri="{FF2B5EF4-FFF2-40B4-BE49-F238E27FC236}">
                <a16:creationId xmlns:a16="http://schemas.microsoft.com/office/drawing/2014/main" id="{DACCE9EA-F97A-9CC0-AD49-F309A80FB752}"/>
              </a:ext>
              <a:ext uri="{C183D7F6-B498-43B3-948B-1728B52AA6E4}">
                <adec:decorative xmlns:adec="http://schemas.microsoft.com/office/drawing/2017/decorative" val="1"/>
              </a:ext>
            </a:extLst>
          </p:cNvPr>
          <p:cNvCxnSpPr>
            <a:cxnSpLocks/>
          </p:cNvCxnSpPr>
          <p:nvPr/>
        </p:nvCxnSpPr>
        <p:spPr>
          <a:xfrm>
            <a:off x="4495171" y="3935603"/>
            <a:ext cx="3201662" cy="0"/>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390413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1B8186-01C0-992D-8517-1130EE76BC55}"/>
              </a:ext>
            </a:extLst>
          </p:cNvPr>
          <p:cNvSpPr>
            <a:spLocks noGrp="1"/>
          </p:cNvSpPr>
          <p:nvPr>
            <p:ph type="ctrTitle"/>
          </p:nvPr>
        </p:nvSpPr>
        <p:spPr>
          <a:xfrm>
            <a:off x="530771" y="1379489"/>
            <a:ext cx="5050219" cy="1909764"/>
          </a:xfrm>
        </p:spPr>
        <p:txBody>
          <a:bodyPr>
            <a:normAutofit fontScale="90000"/>
          </a:bodyPr>
          <a:lstStyle/>
          <a:p>
            <a:pPr algn="l"/>
            <a:r>
              <a:rPr lang="en-US" b="1" dirty="0">
                <a:solidFill>
                  <a:schemeClr val="accent1"/>
                </a:solidFill>
              </a:rPr>
              <a:t>Health and Immunization</a:t>
            </a:r>
          </a:p>
        </p:txBody>
      </p:sp>
      <p:cxnSp>
        <p:nvCxnSpPr>
          <p:cNvPr id="5" name="Straight Connector 4">
            <a:extLst>
              <a:ext uri="{FF2B5EF4-FFF2-40B4-BE49-F238E27FC236}">
                <a16:creationId xmlns:a16="http://schemas.microsoft.com/office/drawing/2014/main" id="{DACCE9EA-F97A-9CC0-AD49-F309A80FB752}"/>
              </a:ext>
              <a:ext uri="{C183D7F6-B498-43B3-948B-1728B52AA6E4}">
                <adec:decorative xmlns:adec="http://schemas.microsoft.com/office/drawing/2017/decorative" val="1"/>
              </a:ext>
            </a:extLst>
          </p:cNvPr>
          <p:cNvCxnSpPr>
            <a:cxnSpLocks/>
          </p:cNvCxnSpPr>
          <p:nvPr/>
        </p:nvCxnSpPr>
        <p:spPr>
          <a:xfrm>
            <a:off x="664144" y="3714892"/>
            <a:ext cx="3536548" cy="0"/>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sp>
        <p:nvSpPr>
          <p:cNvPr id="4" name="Rectangle 3" descr="Image of a woman with a stethoscope checking the vitals of someone off-picture">
            <a:extLst>
              <a:ext uri="{FF2B5EF4-FFF2-40B4-BE49-F238E27FC236}">
                <a16:creationId xmlns:a16="http://schemas.microsoft.com/office/drawing/2014/main" id="{B8A93AB9-6DCA-4B9C-7C2D-6F25198F632F}"/>
              </a:ext>
              <a:ext uri="{C183D7F6-B498-43B3-948B-1728B52AA6E4}">
                <adec:decorative xmlns:adec="http://schemas.microsoft.com/office/drawing/2017/decorative" val="0"/>
              </a:ext>
            </a:extLst>
          </p:cNvPr>
          <p:cNvSpPr/>
          <p:nvPr/>
        </p:nvSpPr>
        <p:spPr>
          <a:xfrm>
            <a:off x="6096000" y="2"/>
            <a:ext cx="6096000" cy="6858000"/>
          </a:xfrm>
          <a:prstGeom prst="rect">
            <a:avLst/>
          </a:prstGeom>
          <a:blipFill>
            <a:blip r:embed="rId2" cstate="screen">
              <a:extLst>
                <a:ext uri="{28A0092B-C50C-407E-A947-70E740481C1C}">
                  <a14:useLocalDpi xmlns:a14="http://schemas.microsoft.com/office/drawing/2010/main"/>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Tree>
    <p:extLst>
      <p:ext uri="{BB962C8B-B14F-4D97-AF65-F5344CB8AC3E}">
        <p14:creationId xmlns:p14="http://schemas.microsoft.com/office/powerpoint/2010/main" val="25862794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C91EFE9-B53A-8059-5283-3182A68FC395}"/>
              </a:ext>
            </a:extLst>
          </p:cNvPr>
          <p:cNvSpPr>
            <a:spLocks noGrp="1"/>
          </p:cNvSpPr>
          <p:nvPr>
            <p:ph type="title"/>
          </p:nvPr>
        </p:nvSpPr>
        <p:spPr>
          <a:xfrm>
            <a:off x="2085975" y="902970"/>
            <a:ext cx="8020050" cy="822009"/>
          </a:xfrm>
        </p:spPr>
        <p:txBody>
          <a:bodyPr>
            <a:normAutofit fontScale="90000"/>
          </a:bodyPr>
          <a:lstStyle/>
          <a:p>
            <a:r>
              <a:rPr lang="en-US" dirty="0">
                <a:solidFill>
                  <a:srgbClr val="C00000"/>
                </a:solidFill>
              </a:rPr>
              <a:t>Health and Immunization Requirements</a:t>
            </a:r>
            <a:endParaRPr lang="en-US" dirty="0"/>
          </a:p>
        </p:txBody>
      </p:sp>
      <p:sp>
        <p:nvSpPr>
          <p:cNvPr id="7" name="Content Placeholder 6">
            <a:extLst>
              <a:ext uri="{FF2B5EF4-FFF2-40B4-BE49-F238E27FC236}">
                <a16:creationId xmlns:a16="http://schemas.microsoft.com/office/drawing/2014/main" id="{EC80B801-1441-D0E5-6F44-FF7D0F20B9E3}"/>
              </a:ext>
            </a:extLst>
          </p:cNvPr>
          <p:cNvSpPr>
            <a:spLocks noGrp="1"/>
          </p:cNvSpPr>
          <p:nvPr>
            <p:ph idx="1"/>
          </p:nvPr>
        </p:nvSpPr>
        <p:spPr>
          <a:xfrm>
            <a:off x="1611631" y="1905136"/>
            <a:ext cx="9742171" cy="4351339"/>
          </a:xfrm>
        </p:spPr>
        <p:txBody>
          <a:bodyPr>
            <a:normAutofit fontScale="85000" lnSpcReduction="20000"/>
          </a:bodyPr>
          <a:lstStyle/>
          <a:p>
            <a:pPr marL="285753" indent="-285753">
              <a:spcAft>
                <a:spcPts val="601"/>
              </a:spcAft>
            </a:pPr>
            <a:r>
              <a:rPr lang="en-US" dirty="0"/>
              <a:t>Pre-matriculation requirements: </a:t>
            </a:r>
            <a:r>
              <a:rPr lang="en-US" dirty="0">
                <a:hlinkClick r:id="rId2"/>
              </a:rPr>
              <a:t>https://studenthealth.temple.edu/hsc-cph-students-0</a:t>
            </a:r>
            <a:r>
              <a:rPr lang="en-US" dirty="0"/>
              <a:t> </a:t>
            </a:r>
          </a:p>
          <a:p>
            <a:pPr marL="285753" indent="-285753">
              <a:spcAft>
                <a:spcPts val="601"/>
              </a:spcAft>
            </a:pPr>
            <a:r>
              <a:rPr lang="en-US" dirty="0"/>
              <a:t>All of these records should be uploaded to the Patient Health Portal (</a:t>
            </a:r>
            <a:r>
              <a:rPr lang="en-US" dirty="0">
                <a:hlinkClick r:id="rId3"/>
              </a:rPr>
              <a:t>https://shs-portal.temple.edu/login.aspx</a:t>
            </a:r>
            <a:r>
              <a:rPr lang="en-US" dirty="0"/>
              <a:t>) under the Upload Section.</a:t>
            </a:r>
          </a:p>
          <a:p>
            <a:pPr marL="285753" indent="-285753">
              <a:spcAft>
                <a:spcPts val="601"/>
              </a:spcAft>
            </a:pPr>
            <a:r>
              <a:rPr lang="en-US" dirty="0">
                <a:solidFill>
                  <a:schemeClr val="accent1"/>
                </a:solidFill>
              </a:rPr>
              <a:t>The SHS Health Summary (Immunization Record) Form (see directions p. 9-12) should be uploaded for all Health and Immunization requirements. A provider form will not be accepted. The same form can be uploaded for all requirements.</a:t>
            </a:r>
          </a:p>
          <a:p>
            <a:pPr marL="285753" indent="-285753">
              <a:spcAft>
                <a:spcPts val="601"/>
              </a:spcAft>
            </a:pPr>
            <a:r>
              <a:rPr lang="en-US" dirty="0"/>
              <a:t>List of SHS prices available at </a:t>
            </a:r>
            <a:r>
              <a:rPr lang="en-US" dirty="0">
                <a:hlinkClick r:id="rId4"/>
              </a:rPr>
              <a:t>https://studenthealth.temple.edu/appointments/prices</a:t>
            </a:r>
            <a:endParaRPr lang="en-US" dirty="0"/>
          </a:p>
          <a:p>
            <a:pPr marL="285753" indent="-285753">
              <a:spcAft>
                <a:spcPts val="601"/>
              </a:spcAft>
            </a:pPr>
            <a:r>
              <a:rPr lang="en-US" dirty="0"/>
              <a:t>Many are covered by insurance and many may be addressed with childhood immunization records</a:t>
            </a:r>
          </a:p>
          <a:p>
            <a:endParaRPr lang="en-US" dirty="0"/>
          </a:p>
        </p:txBody>
      </p:sp>
    </p:spTree>
    <p:extLst>
      <p:ext uri="{BB962C8B-B14F-4D97-AF65-F5344CB8AC3E}">
        <p14:creationId xmlns:p14="http://schemas.microsoft.com/office/powerpoint/2010/main" val="21392260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C91EFE9-B53A-8059-5283-3182A68FC395}"/>
              </a:ext>
            </a:extLst>
          </p:cNvPr>
          <p:cNvSpPr>
            <a:spLocks noGrp="1"/>
          </p:cNvSpPr>
          <p:nvPr>
            <p:ph type="title"/>
          </p:nvPr>
        </p:nvSpPr>
        <p:spPr>
          <a:xfrm>
            <a:off x="2085975" y="902970"/>
            <a:ext cx="8020050" cy="822009"/>
          </a:xfrm>
        </p:spPr>
        <p:txBody>
          <a:bodyPr/>
          <a:lstStyle/>
          <a:p>
            <a:pPr algn="ctr"/>
            <a:r>
              <a:rPr lang="en-US" dirty="0">
                <a:solidFill>
                  <a:srgbClr val="C00000"/>
                </a:solidFill>
              </a:rPr>
              <a:t>Flu (Influenza)</a:t>
            </a:r>
          </a:p>
        </p:txBody>
      </p:sp>
      <p:sp>
        <p:nvSpPr>
          <p:cNvPr id="7" name="Content Placeholder 6">
            <a:extLst>
              <a:ext uri="{FF2B5EF4-FFF2-40B4-BE49-F238E27FC236}">
                <a16:creationId xmlns:a16="http://schemas.microsoft.com/office/drawing/2014/main" id="{EC80B801-1441-D0E5-6F44-FF7D0F20B9E3}"/>
              </a:ext>
            </a:extLst>
          </p:cNvPr>
          <p:cNvSpPr>
            <a:spLocks noGrp="1"/>
          </p:cNvSpPr>
          <p:nvPr>
            <p:ph idx="1"/>
          </p:nvPr>
        </p:nvSpPr>
        <p:spPr>
          <a:xfrm>
            <a:off x="1611631" y="1825624"/>
            <a:ext cx="9742171" cy="4351339"/>
          </a:xfrm>
        </p:spPr>
        <p:txBody>
          <a:bodyPr>
            <a:normAutofit fontScale="47500" lnSpcReduction="20000"/>
          </a:bodyPr>
          <a:lstStyle/>
          <a:p>
            <a:pPr algn="l" rtl="0">
              <a:lnSpc>
                <a:spcPct val="160000"/>
              </a:lnSpc>
              <a:buFont typeface="Arial" panose="020B0604020202020204" pitchFamily="34" charset="0"/>
              <a:buChar char="•"/>
            </a:pPr>
            <a:r>
              <a:rPr lang="en-US" sz="4400" dirty="0">
                <a:solidFill>
                  <a:srgbClr val="212121"/>
                </a:solidFill>
              </a:rPr>
              <a:t>Flu vaccine must be received no earlier than August 1st of the calendar year and no later than October 15th of every flu season annually.</a:t>
            </a:r>
          </a:p>
          <a:p>
            <a:pPr algn="l" rtl="0">
              <a:lnSpc>
                <a:spcPct val="160000"/>
              </a:lnSpc>
              <a:buFont typeface="Arial" panose="020B0604020202020204" pitchFamily="34" charset="0"/>
              <a:buChar char="•"/>
            </a:pPr>
            <a:r>
              <a:rPr lang="en-US" sz="4400" dirty="0">
                <a:solidFill>
                  <a:srgbClr val="212121"/>
                </a:solidFill>
              </a:rPr>
              <a:t>Flu shots are offered free each fall through TU SHS</a:t>
            </a:r>
          </a:p>
          <a:p>
            <a:pPr>
              <a:lnSpc>
                <a:spcPct val="110000"/>
              </a:lnSpc>
              <a:spcAft>
                <a:spcPts val="601"/>
              </a:spcAft>
            </a:pPr>
            <a:r>
              <a:rPr lang="en-US" sz="4400" dirty="0">
                <a:solidFill>
                  <a:srgbClr val="212121"/>
                </a:solidFill>
              </a:rPr>
              <a:t>The SHS Health Summary (Immunization Record) Form (see directions p. 9-12) should be uploaded for all Health and Immunization requirements. A provider form will not be accepted. </a:t>
            </a:r>
          </a:p>
          <a:p>
            <a:pPr algn="l" rtl="0">
              <a:lnSpc>
                <a:spcPct val="160000"/>
              </a:lnSpc>
              <a:buFont typeface="Arial" panose="020B0604020202020204" pitchFamily="34" charset="0"/>
              <a:buChar char="•"/>
            </a:pPr>
            <a:r>
              <a:rPr lang="en-US" sz="4400" dirty="0">
                <a:solidFill>
                  <a:srgbClr val="212121"/>
                </a:solidFill>
              </a:rPr>
              <a:t>Upload documentation of flu vaccination for current flu season.  </a:t>
            </a:r>
          </a:p>
          <a:p>
            <a:pPr algn="l" rtl="0">
              <a:lnSpc>
                <a:spcPct val="160000"/>
              </a:lnSpc>
              <a:buFont typeface="Arial" panose="020B0604020202020204" pitchFamily="34" charset="0"/>
              <a:buChar char="•"/>
            </a:pPr>
            <a:r>
              <a:rPr lang="en-US" sz="4400" dirty="0">
                <a:solidFill>
                  <a:srgbClr val="C00000"/>
                </a:solidFill>
              </a:rPr>
              <a:t>Annual Requirement</a:t>
            </a:r>
          </a:p>
          <a:p>
            <a:endParaRPr lang="en-US" dirty="0"/>
          </a:p>
        </p:txBody>
      </p:sp>
    </p:spTree>
    <p:extLst>
      <p:ext uri="{BB962C8B-B14F-4D97-AF65-F5344CB8AC3E}">
        <p14:creationId xmlns:p14="http://schemas.microsoft.com/office/powerpoint/2010/main" val="24986404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C91EFE9-B53A-8059-5283-3182A68FC395}"/>
              </a:ext>
            </a:extLst>
          </p:cNvPr>
          <p:cNvSpPr>
            <a:spLocks noGrp="1"/>
          </p:cNvSpPr>
          <p:nvPr>
            <p:ph type="title"/>
          </p:nvPr>
        </p:nvSpPr>
        <p:spPr>
          <a:xfrm>
            <a:off x="2085975" y="902970"/>
            <a:ext cx="8020050" cy="822009"/>
          </a:xfrm>
        </p:spPr>
        <p:txBody>
          <a:bodyPr/>
          <a:lstStyle/>
          <a:p>
            <a:pPr algn="ctr"/>
            <a:r>
              <a:rPr lang="en-US" dirty="0">
                <a:solidFill>
                  <a:srgbClr val="C00000"/>
                </a:solidFill>
              </a:rPr>
              <a:t>Hepatitis B</a:t>
            </a:r>
          </a:p>
        </p:txBody>
      </p:sp>
      <p:sp>
        <p:nvSpPr>
          <p:cNvPr id="7" name="Content Placeholder 6">
            <a:extLst>
              <a:ext uri="{FF2B5EF4-FFF2-40B4-BE49-F238E27FC236}">
                <a16:creationId xmlns:a16="http://schemas.microsoft.com/office/drawing/2014/main" id="{EC80B801-1441-D0E5-6F44-FF7D0F20B9E3}"/>
              </a:ext>
            </a:extLst>
          </p:cNvPr>
          <p:cNvSpPr>
            <a:spLocks noGrp="1"/>
          </p:cNvSpPr>
          <p:nvPr>
            <p:ph idx="1"/>
          </p:nvPr>
        </p:nvSpPr>
        <p:spPr>
          <a:xfrm>
            <a:off x="1611631" y="1825624"/>
            <a:ext cx="9742171" cy="4351339"/>
          </a:xfrm>
        </p:spPr>
        <p:txBody>
          <a:bodyPr>
            <a:normAutofit fontScale="92500" lnSpcReduction="10000"/>
          </a:bodyPr>
          <a:lstStyle/>
          <a:p>
            <a:pPr>
              <a:spcAft>
                <a:spcPts val="601"/>
              </a:spcAft>
            </a:pPr>
            <a:r>
              <a:rPr lang="en-US" dirty="0">
                <a:solidFill>
                  <a:srgbClr val="212121"/>
                </a:solidFill>
              </a:rPr>
              <a:t> You are required to demonstrate immunity to Hepatitis B</a:t>
            </a:r>
          </a:p>
          <a:p>
            <a:pPr>
              <a:spcAft>
                <a:spcPts val="601"/>
              </a:spcAft>
            </a:pPr>
            <a:r>
              <a:rPr lang="en-US" dirty="0">
                <a:solidFill>
                  <a:srgbClr val="212121"/>
                </a:solidFill>
              </a:rPr>
              <a:t> This should be guided by the student health services.</a:t>
            </a:r>
          </a:p>
          <a:p>
            <a:pPr>
              <a:spcAft>
                <a:spcPts val="601"/>
              </a:spcAft>
            </a:pPr>
            <a:r>
              <a:rPr lang="en-US" dirty="0">
                <a:solidFill>
                  <a:srgbClr val="212121"/>
                </a:solidFill>
              </a:rPr>
              <a:t>3- dose of </a:t>
            </a:r>
            <a:r>
              <a:rPr lang="en-US" dirty="0" err="1">
                <a:solidFill>
                  <a:srgbClr val="212121"/>
                </a:solidFill>
              </a:rPr>
              <a:t>Engerix</a:t>
            </a:r>
            <a:r>
              <a:rPr lang="en-US" dirty="0">
                <a:solidFill>
                  <a:srgbClr val="212121"/>
                </a:solidFill>
              </a:rPr>
              <a:t>-B, </a:t>
            </a:r>
            <a:r>
              <a:rPr lang="en-US" dirty="0" err="1">
                <a:solidFill>
                  <a:srgbClr val="212121"/>
                </a:solidFill>
              </a:rPr>
              <a:t>Recombivax</a:t>
            </a:r>
            <a:r>
              <a:rPr lang="en-US" dirty="0">
                <a:solidFill>
                  <a:srgbClr val="212121"/>
                </a:solidFill>
              </a:rPr>
              <a:t> or </a:t>
            </a:r>
            <a:r>
              <a:rPr lang="en-US" dirty="0" err="1">
                <a:solidFill>
                  <a:srgbClr val="212121"/>
                </a:solidFill>
              </a:rPr>
              <a:t>Tinrix</a:t>
            </a:r>
            <a:r>
              <a:rPr lang="en-US" dirty="0">
                <a:solidFill>
                  <a:srgbClr val="212121"/>
                </a:solidFill>
              </a:rPr>
              <a:t> OR 2-dose </a:t>
            </a:r>
            <a:r>
              <a:rPr lang="en-US" dirty="0" err="1">
                <a:solidFill>
                  <a:srgbClr val="212121"/>
                </a:solidFill>
              </a:rPr>
              <a:t>Heplisav</a:t>
            </a:r>
            <a:r>
              <a:rPr lang="en-US" dirty="0">
                <a:solidFill>
                  <a:srgbClr val="212121"/>
                </a:solidFill>
              </a:rPr>
              <a:t>-B AND Positive Antibody </a:t>
            </a:r>
            <a:r>
              <a:rPr lang="en-US" b="1" dirty="0">
                <a:solidFill>
                  <a:srgbClr val="212121"/>
                </a:solidFill>
              </a:rPr>
              <a:t>(Quantitative) </a:t>
            </a:r>
            <a:r>
              <a:rPr lang="en-US" dirty="0">
                <a:solidFill>
                  <a:srgbClr val="212121"/>
                </a:solidFill>
              </a:rPr>
              <a:t>titer</a:t>
            </a:r>
          </a:p>
          <a:p>
            <a:pPr>
              <a:lnSpc>
                <a:spcPct val="110000"/>
              </a:lnSpc>
              <a:spcAft>
                <a:spcPts val="601"/>
              </a:spcAft>
            </a:pPr>
            <a:r>
              <a:rPr lang="en-US" sz="2900" dirty="0">
                <a:solidFill>
                  <a:srgbClr val="212121"/>
                </a:solidFill>
              </a:rPr>
              <a:t>The SHS Health Summary (Immunization Record) Form (see directions p. 9-12) should be uploaded for all Health and Immunization requirements. A provider form will not be accepted. </a:t>
            </a:r>
          </a:p>
          <a:p>
            <a:pPr>
              <a:spcAft>
                <a:spcPts val="601"/>
              </a:spcAft>
            </a:pPr>
            <a:r>
              <a:rPr lang="en-US" dirty="0">
                <a:solidFill>
                  <a:srgbClr val="212121"/>
                </a:solidFill>
              </a:rPr>
              <a:t>Hepatitis B antigen report is not accepted. </a:t>
            </a:r>
          </a:p>
        </p:txBody>
      </p:sp>
    </p:spTree>
    <p:extLst>
      <p:ext uri="{BB962C8B-B14F-4D97-AF65-F5344CB8AC3E}">
        <p14:creationId xmlns:p14="http://schemas.microsoft.com/office/powerpoint/2010/main" val="25136830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C91EFE9-B53A-8059-5283-3182A68FC395}"/>
              </a:ext>
            </a:extLst>
          </p:cNvPr>
          <p:cNvSpPr>
            <a:spLocks noGrp="1"/>
          </p:cNvSpPr>
          <p:nvPr>
            <p:ph type="title"/>
          </p:nvPr>
        </p:nvSpPr>
        <p:spPr>
          <a:xfrm>
            <a:off x="2085975" y="902970"/>
            <a:ext cx="8020050" cy="822009"/>
          </a:xfrm>
        </p:spPr>
        <p:txBody>
          <a:bodyPr>
            <a:normAutofit fontScale="90000"/>
          </a:bodyPr>
          <a:lstStyle/>
          <a:p>
            <a:pPr algn="ctr"/>
            <a:r>
              <a:rPr lang="en-US" dirty="0">
                <a:solidFill>
                  <a:srgbClr val="C00000"/>
                </a:solidFill>
              </a:rPr>
              <a:t>Measles, Mumps, and Rubella</a:t>
            </a:r>
          </a:p>
        </p:txBody>
      </p:sp>
      <p:sp>
        <p:nvSpPr>
          <p:cNvPr id="7" name="Content Placeholder 6">
            <a:extLst>
              <a:ext uri="{FF2B5EF4-FFF2-40B4-BE49-F238E27FC236}">
                <a16:creationId xmlns:a16="http://schemas.microsoft.com/office/drawing/2014/main" id="{EC80B801-1441-D0E5-6F44-FF7D0F20B9E3}"/>
              </a:ext>
            </a:extLst>
          </p:cNvPr>
          <p:cNvSpPr>
            <a:spLocks noGrp="1"/>
          </p:cNvSpPr>
          <p:nvPr>
            <p:ph idx="1"/>
          </p:nvPr>
        </p:nvSpPr>
        <p:spPr>
          <a:xfrm>
            <a:off x="1611631" y="1825624"/>
            <a:ext cx="9742171" cy="4351339"/>
          </a:xfrm>
        </p:spPr>
        <p:txBody>
          <a:bodyPr>
            <a:normAutofit/>
          </a:bodyPr>
          <a:lstStyle/>
          <a:p>
            <a:pPr>
              <a:spcAft>
                <a:spcPts val="1001"/>
              </a:spcAft>
            </a:pPr>
            <a:r>
              <a:rPr lang="en-US" b="0" i="0" dirty="0">
                <a:solidFill>
                  <a:srgbClr val="212121"/>
                </a:solidFill>
                <a:effectLst/>
              </a:rPr>
              <a:t> You are required to demonstrate immunity to MMR</a:t>
            </a:r>
          </a:p>
          <a:p>
            <a:pPr>
              <a:spcAft>
                <a:spcPts val="1001"/>
              </a:spcAft>
            </a:pPr>
            <a:r>
              <a:rPr lang="en-US" b="0" i="0" dirty="0">
                <a:solidFill>
                  <a:srgbClr val="212121"/>
                </a:solidFill>
                <a:effectLst/>
              </a:rPr>
              <a:t> 2 documented vaccinations </a:t>
            </a:r>
            <a:r>
              <a:rPr lang="en-US" b="1" i="0" u="sng" dirty="0">
                <a:solidFill>
                  <a:srgbClr val="212121"/>
                </a:solidFill>
                <a:effectLst/>
              </a:rPr>
              <a:t>OR</a:t>
            </a:r>
            <a:r>
              <a:rPr lang="en-US" b="0" i="0" dirty="0">
                <a:solidFill>
                  <a:srgbClr val="212121"/>
                </a:solidFill>
                <a:effectLst/>
              </a:rPr>
              <a:t> Positive (Quantitative) titer for all 3 components</a:t>
            </a:r>
          </a:p>
          <a:p>
            <a:pPr>
              <a:lnSpc>
                <a:spcPct val="110000"/>
              </a:lnSpc>
              <a:spcAft>
                <a:spcPts val="601"/>
              </a:spcAft>
            </a:pPr>
            <a:r>
              <a:rPr lang="en-US" b="0" i="0" dirty="0">
                <a:solidFill>
                  <a:srgbClr val="212121"/>
                </a:solidFill>
                <a:effectLst/>
              </a:rPr>
              <a:t> </a:t>
            </a:r>
            <a:r>
              <a:rPr lang="en-US" dirty="0">
                <a:solidFill>
                  <a:srgbClr val="212121"/>
                </a:solidFill>
              </a:rPr>
              <a:t>The SHS Health Summary (Immunization Record) Form (see directions p. 9-12) should be uploaded for all Health and Immunization requirements. A provider form will not be accepted. </a:t>
            </a:r>
          </a:p>
        </p:txBody>
      </p:sp>
    </p:spTree>
    <p:extLst>
      <p:ext uri="{BB962C8B-B14F-4D97-AF65-F5344CB8AC3E}">
        <p14:creationId xmlns:p14="http://schemas.microsoft.com/office/powerpoint/2010/main" val="29130786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C91EFE9-B53A-8059-5283-3182A68FC395}"/>
              </a:ext>
            </a:extLst>
          </p:cNvPr>
          <p:cNvSpPr>
            <a:spLocks noGrp="1"/>
          </p:cNvSpPr>
          <p:nvPr>
            <p:ph type="title"/>
          </p:nvPr>
        </p:nvSpPr>
        <p:spPr>
          <a:xfrm>
            <a:off x="2085975" y="902970"/>
            <a:ext cx="8020050" cy="822009"/>
          </a:xfrm>
        </p:spPr>
        <p:txBody>
          <a:bodyPr/>
          <a:lstStyle/>
          <a:p>
            <a:pPr algn="ctr"/>
            <a:r>
              <a:rPr lang="en-US" dirty="0">
                <a:solidFill>
                  <a:srgbClr val="C00000"/>
                </a:solidFill>
              </a:rPr>
              <a:t>Physical Exam Form</a:t>
            </a:r>
          </a:p>
        </p:txBody>
      </p:sp>
      <p:sp>
        <p:nvSpPr>
          <p:cNvPr id="7" name="Content Placeholder 6">
            <a:extLst>
              <a:ext uri="{FF2B5EF4-FFF2-40B4-BE49-F238E27FC236}">
                <a16:creationId xmlns:a16="http://schemas.microsoft.com/office/drawing/2014/main" id="{EC80B801-1441-D0E5-6F44-FF7D0F20B9E3}"/>
              </a:ext>
            </a:extLst>
          </p:cNvPr>
          <p:cNvSpPr>
            <a:spLocks noGrp="1"/>
          </p:cNvSpPr>
          <p:nvPr>
            <p:ph idx="1"/>
          </p:nvPr>
        </p:nvSpPr>
        <p:spPr>
          <a:xfrm>
            <a:off x="1611631" y="1825624"/>
            <a:ext cx="9742171" cy="4351339"/>
          </a:xfrm>
        </p:spPr>
        <p:txBody>
          <a:bodyPr>
            <a:normAutofit/>
          </a:bodyPr>
          <a:lstStyle/>
          <a:p>
            <a:pPr>
              <a:spcAft>
                <a:spcPts val="601"/>
              </a:spcAft>
            </a:pPr>
            <a:r>
              <a:rPr lang="en-US" dirty="0">
                <a:solidFill>
                  <a:srgbClr val="212121"/>
                </a:solidFill>
              </a:rPr>
              <a:t> Must be completed by the health care provider, signed and dated.</a:t>
            </a:r>
          </a:p>
          <a:p>
            <a:pPr>
              <a:spcAft>
                <a:spcPts val="601"/>
              </a:spcAft>
            </a:pPr>
            <a:r>
              <a:rPr lang="en-US" dirty="0">
                <a:solidFill>
                  <a:srgbClr val="212121"/>
                </a:solidFill>
              </a:rPr>
              <a:t> School form provided to student for completion (in Exxat and on SHS site)</a:t>
            </a:r>
          </a:p>
          <a:p>
            <a:pPr>
              <a:spcAft>
                <a:spcPts val="601"/>
              </a:spcAft>
            </a:pPr>
            <a:r>
              <a:rPr lang="en-US" dirty="0">
                <a:solidFill>
                  <a:srgbClr val="212121"/>
                </a:solidFill>
              </a:rPr>
              <a:t> SHS summary approval document or physical form on TU template can be accepted.</a:t>
            </a:r>
          </a:p>
          <a:p>
            <a:pPr>
              <a:spcAft>
                <a:spcPts val="601"/>
              </a:spcAft>
            </a:pPr>
            <a:r>
              <a:rPr lang="en-US" dirty="0">
                <a:solidFill>
                  <a:srgbClr val="212121"/>
                </a:solidFill>
              </a:rPr>
              <a:t>Physical should be completed pre- matriculation and does not need to be repeated </a:t>
            </a:r>
            <a:r>
              <a:rPr lang="en-US" b="1" dirty="0">
                <a:solidFill>
                  <a:srgbClr val="C00000"/>
                </a:solidFill>
              </a:rPr>
              <a:t>unless otherwise specified by an affiliate contract. </a:t>
            </a:r>
            <a:endParaRPr lang="en-US" dirty="0">
              <a:solidFill>
                <a:srgbClr val="C00000"/>
              </a:solidFill>
            </a:endParaRPr>
          </a:p>
        </p:txBody>
      </p:sp>
    </p:spTree>
    <p:extLst>
      <p:ext uri="{BB962C8B-B14F-4D97-AF65-F5344CB8AC3E}">
        <p14:creationId xmlns:p14="http://schemas.microsoft.com/office/powerpoint/2010/main" val="17967481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C91EFE9-B53A-8059-5283-3182A68FC395}"/>
              </a:ext>
            </a:extLst>
          </p:cNvPr>
          <p:cNvSpPr>
            <a:spLocks noGrp="1"/>
          </p:cNvSpPr>
          <p:nvPr>
            <p:ph type="title"/>
          </p:nvPr>
        </p:nvSpPr>
        <p:spPr>
          <a:xfrm>
            <a:off x="2085975" y="902970"/>
            <a:ext cx="8020050" cy="822009"/>
          </a:xfrm>
        </p:spPr>
        <p:txBody>
          <a:bodyPr>
            <a:normAutofit fontScale="90000"/>
          </a:bodyPr>
          <a:lstStyle/>
          <a:p>
            <a:pPr algn="ctr"/>
            <a:r>
              <a:rPr lang="en-US" dirty="0">
                <a:solidFill>
                  <a:srgbClr val="C00000"/>
                </a:solidFill>
              </a:rPr>
              <a:t>Tetanus, </a:t>
            </a:r>
            <a:r>
              <a:rPr lang="en-US" dirty="0" err="1">
                <a:solidFill>
                  <a:srgbClr val="C00000"/>
                </a:solidFill>
              </a:rPr>
              <a:t>Diptheria</a:t>
            </a:r>
            <a:r>
              <a:rPr lang="en-US" dirty="0">
                <a:solidFill>
                  <a:srgbClr val="C00000"/>
                </a:solidFill>
              </a:rPr>
              <a:t>, and Pertussis (TDAP)</a:t>
            </a:r>
          </a:p>
        </p:txBody>
      </p:sp>
      <p:sp>
        <p:nvSpPr>
          <p:cNvPr id="7" name="Content Placeholder 6">
            <a:extLst>
              <a:ext uri="{FF2B5EF4-FFF2-40B4-BE49-F238E27FC236}">
                <a16:creationId xmlns:a16="http://schemas.microsoft.com/office/drawing/2014/main" id="{EC80B801-1441-D0E5-6F44-FF7D0F20B9E3}"/>
              </a:ext>
            </a:extLst>
          </p:cNvPr>
          <p:cNvSpPr>
            <a:spLocks noGrp="1"/>
          </p:cNvSpPr>
          <p:nvPr>
            <p:ph idx="1"/>
          </p:nvPr>
        </p:nvSpPr>
        <p:spPr>
          <a:xfrm>
            <a:off x="1611631" y="1825624"/>
            <a:ext cx="9742171" cy="4351339"/>
          </a:xfrm>
        </p:spPr>
        <p:txBody>
          <a:bodyPr>
            <a:normAutofit fontScale="92500" lnSpcReduction="10000"/>
          </a:bodyPr>
          <a:lstStyle/>
          <a:p>
            <a:pPr>
              <a:spcAft>
                <a:spcPts val="601"/>
              </a:spcAft>
            </a:pPr>
            <a:endParaRPr lang="en-US" sz="3200" dirty="0">
              <a:solidFill>
                <a:srgbClr val="212121"/>
              </a:solidFill>
            </a:endParaRPr>
          </a:p>
          <a:p>
            <a:pPr>
              <a:spcAft>
                <a:spcPts val="601"/>
              </a:spcAft>
            </a:pPr>
            <a:r>
              <a:rPr lang="en-US" sz="3200" dirty="0">
                <a:solidFill>
                  <a:srgbClr val="212121"/>
                </a:solidFill>
              </a:rPr>
              <a:t>Tdap Booster within 10 years</a:t>
            </a:r>
          </a:p>
          <a:p>
            <a:pPr>
              <a:spcAft>
                <a:spcPts val="601"/>
              </a:spcAft>
            </a:pPr>
            <a:r>
              <a:rPr lang="en-US" sz="3200" dirty="0">
                <a:solidFill>
                  <a:srgbClr val="212121"/>
                </a:solidFill>
              </a:rPr>
              <a:t> Must include pertussis;  Td not accepted.</a:t>
            </a:r>
          </a:p>
          <a:p>
            <a:pPr>
              <a:spcAft>
                <a:spcPts val="601"/>
              </a:spcAft>
            </a:pPr>
            <a:r>
              <a:rPr lang="en-US" sz="3200" dirty="0">
                <a:solidFill>
                  <a:srgbClr val="212121"/>
                </a:solidFill>
              </a:rPr>
              <a:t> Expiration date will be auto-filled as per the school guidelines </a:t>
            </a:r>
          </a:p>
          <a:p>
            <a:pPr>
              <a:spcAft>
                <a:spcPts val="601"/>
              </a:spcAft>
            </a:pPr>
            <a:r>
              <a:rPr lang="en-US" sz="3200" dirty="0">
                <a:solidFill>
                  <a:srgbClr val="212121"/>
                </a:solidFill>
              </a:rPr>
              <a:t> The SHS Health Summary (Immunization Record) Form (see directions p. 9-12) should be uploaded for all Health and Immunization requirements. A provider form will not be accepted. </a:t>
            </a:r>
          </a:p>
          <a:p>
            <a:pPr>
              <a:spcAft>
                <a:spcPts val="601"/>
              </a:spcAft>
            </a:pPr>
            <a:endParaRPr lang="en-US" sz="3200" dirty="0">
              <a:solidFill>
                <a:srgbClr val="212121"/>
              </a:solidFill>
              <a:latin typeface="Calibri" panose="020F0502020204030204" pitchFamily="34" charset="0"/>
            </a:endParaRPr>
          </a:p>
        </p:txBody>
      </p:sp>
    </p:spTree>
    <p:extLst>
      <p:ext uri="{BB962C8B-B14F-4D97-AF65-F5344CB8AC3E}">
        <p14:creationId xmlns:p14="http://schemas.microsoft.com/office/powerpoint/2010/main" val="30362191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C91EFE9-B53A-8059-5283-3182A68FC395}"/>
              </a:ext>
            </a:extLst>
          </p:cNvPr>
          <p:cNvSpPr>
            <a:spLocks noGrp="1"/>
          </p:cNvSpPr>
          <p:nvPr>
            <p:ph type="title"/>
          </p:nvPr>
        </p:nvSpPr>
        <p:spPr>
          <a:xfrm>
            <a:off x="2085975" y="902970"/>
            <a:ext cx="8020050" cy="822009"/>
          </a:xfrm>
        </p:spPr>
        <p:txBody>
          <a:bodyPr>
            <a:normAutofit/>
          </a:bodyPr>
          <a:lstStyle/>
          <a:p>
            <a:pPr algn="ctr"/>
            <a:r>
              <a:rPr lang="en-US" dirty="0">
                <a:solidFill>
                  <a:srgbClr val="C00000"/>
                </a:solidFill>
              </a:rPr>
              <a:t>Tuberculosis (TB)</a:t>
            </a:r>
          </a:p>
        </p:txBody>
      </p:sp>
      <p:sp>
        <p:nvSpPr>
          <p:cNvPr id="7" name="Content Placeholder 6">
            <a:extLst>
              <a:ext uri="{FF2B5EF4-FFF2-40B4-BE49-F238E27FC236}">
                <a16:creationId xmlns:a16="http://schemas.microsoft.com/office/drawing/2014/main" id="{EC80B801-1441-D0E5-6F44-FF7D0F20B9E3}"/>
              </a:ext>
            </a:extLst>
          </p:cNvPr>
          <p:cNvSpPr>
            <a:spLocks noGrp="1"/>
          </p:cNvSpPr>
          <p:nvPr>
            <p:ph idx="1"/>
          </p:nvPr>
        </p:nvSpPr>
        <p:spPr>
          <a:xfrm>
            <a:off x="1611631" y="1825624"/>
            <a:ext cx="9742171" cy="4351339"/>
          </a:xfrm>
        </p:spPr>
        <p:txBody>
          <a:bodyPr>
            <a:normAutofit fontScale="92500" lnSpcReduction="20000"/>
          </a:bodyPr>
          <a:lstStyle/>
          <a:p>
            <a:pPr>
              <a:spcAft>
                <a:spcPts val="601"/>
              </a:spcAft>
            </a:pPr>
            <a:r>
              <a:rPr lang="en-US" sz="3200" dirty="0">
                <a:solidFill>
                  <a:srgbClr val="212121"/>
                </a:solidFill>
              </a:rPr>
              <a:t> 1 step or 2 step PPD accepted</a:t>
            </a:r>
          </a:p>
          <a:p>
            <a:pPr>
              <a:spcAft>
                <a:spcPts val="601"/>
              </a:spcAft>
            </a:pPr>
            <a:r>
              <a:rPr lang="en-US" sz="3200" dirty="0">
                <a:solidFill>
                  <a:srgbClr val="212121"/>
                </a:solidFill>
              </a:rPr>
              <a:t> QuantiFERON Gold accepted</a:t>
            </a:r>
          </a:p>
          <a:p>
            <a:pPr>
              <a:lnSpc>
                <a:spcPct val="110000"/>
              </a:lnSpc>
              <a:spcAft>
                <a:spcPts val="601"/>
              </a:spcAft>
            </a:pPr>
            <a:r>
              <a:rPr lang="en-US" sz="3200" dirty="0">
                <a:solidFill>
                  <a:srgbClr val="212121"/>
                </a:solidFill>
              </a:rPr>
              <a:t> The SHS Health Summary (Immunization Record) Form (see directions p. 9-12) should be uploaded for all Health and Immunization requirements. A provider form will not be accepted. </a:t>
            </a:r>
          </a:p>
          <a:p>
            <a:pPr>
              <a:spcAft>
                <a:spcPts val="601"/>
              </a:spcAft>
            </a:pPr>
            <a:r>
              <a:rPr lang="en-US" sz="3200" dirty="0">
                <a:solidFill>
                  <a:srgbClr val="212121"/>
                </a:solidFill>
              </a:rPr>
              <a:t> If 2 Step PPD or QuantiFERON Gold test is positive, please follow up with student health services and provide document stating that you are cleared to be in clinicals or fieldwork.</a:t>
            </a:r>
          </a:p>
          <a:p>
            <a:pPr>
              <a:spcAft>
                <a:spcPts val="601"/>
              </a:spcAft>
            </a:pPr>
            <a:endParaRPr lang="en-US" sz="3200" dirty="0">
              <a:solidFill>
                <a:srgbClr val="212121"/>
              </a:solidFill>
              <a:latin typeface="Calibri" panose="020F0502020204030204" pitchFamily="34" charset="0"/>
            </a:endParaRPr>
          </a:p>
        </p:txBody>
      </p:sp>
    </p:spTree>
    <p:extLst>
      <p:ext uri="{BB962C8B-B14F-4D97-AF65-F5344CB8AC3E}">
        <p14:creationId xmlns:p14="http://schemas.microsoft.com/office/powerpoint/2010/main" val="30230921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C91EFE9-B53A-8059-5283-3182A68FC395}"/>
              </a:ext>
            </a:extLst>
          </p:cNvPr>
          <p:cNvSpPr>
            <a:spLocks noGrp="1"/>
          </p:cNvSpPr>
          <p:nvPr>
            <p:ph type="title"/>
          </p:nvPr>
        </p:nvSpPr>
        <p:spPr>
          <a:xfrm>
            <a:off x="2085975" y="902970"/>
            <a:ext cx="8020050" cy="822009"/>
          </a:xfrm>
        </p:spPr>
        <p:txBody>
          <a:bodyPr>
            <a:normAutofit/>
          </a:bodyPr>
          <a:lstStyle/>
          <a:p>
            <a:pPr algn="ctr"/>
            <a:r>
              <a:rPr lang="en-US" dirty="0">
                <a:solidFill>
                  <a:srgbClr val="C00000"/>
                </a:solidFill>
              </a:rPr>
              <a:t>Varicella</a:t>
            </a:r>
          </a:p>
        </p:txBody>
      </p:sp>
      <p:sp>
        <p:nvSpPr>
          <p:cNvPr id="7" name="Content Placeholder 6">
            <a:extLst>
              <a:ext uri="{FF2B5EF4-FFF2-40B4-BE49-F238E27FC236}">
                <a16:creationId xmlns:a16="http://schemas.microsoft.com/office/drawing/2014/main" id="{EC80B801-1441-D0E5-6F44-FF7D0F20B9E3}"/>
              </a:ext>
            </a:extLst>
          </p:cNvPr>
          <p:cNvSpPr>
            <a:spLocks noGrp="1"/>
          </p:cNvSpPr>
          <p:nvPr>
            <p:ph idx="1"/>
          </p:nvPr>
        </p:nvSpPr>
        <p:spPr>
          <a:xfrm>
            <a:off x="1611631" y="1825624"/>
            <a:ext cx="9742171" cy="4351339"/>
          </a:xfrm>
        </p:spPr>
        <p:txBody>
          <a:bodyPr>
            <a:normAutofit/>
          </a:bodyPr>
          <a:lstStyle/>
          <a:p>
            <a:pPr>
              <a:spcAft>
                <a:spcPts val="601"/>
              </a:spcAft>
            </a:pPr>
            <a:r>
              <a:rPr lang="en-US" sz="3200" dirty="0">
                <a:solidFill>
                  <a:srgbClr val="212121"/>
                </a:solidFill>
              </a:rPr>
              <a:t> 2 documented vaccinations </a:t>
            </a:r>
            <a:r>
              <a:rPr lang="en-US" sz="3200" b="1" u="sng" dirty="0">
                <a:solidFill>
                  <a:srgbClr val="212121"/>
                </a:solidFill>
              </a:rPr>
              <a:t>OR</a:t>
            </a:r>
            <a:r>
              <a:rPr lang="en-US" sz="3200" dirty="0">
                <a:solidFill>
                  <a:srgbClr val="212121"/>
                </a:solidFill>
              </a:rPr>
              <a:t> Positive (Quantitative) titer</a:t>
            </a:r>
          </a:p>
          <a:p>
            <a:pPr>
              <a:spcAft>
                <a:spcPts val="601"/>
              </a:spcAft>
            </a:pPr>
            <a:r>
              <a:rPr lang="en-US" sz="3200" dirty="0">
                <a:solidFill>
                  <a:srgbClr val="212121"/>
                </a:solidFill>
              </a:rPr>
              <a:t> The SHS Health Summary (Immunization Record) Form (see directions p. 9-12) should be uploaded for all Health and Immunization requirements. A provider form will not be accepted.</a:t>
            </a:r>
          </a:p>
          <a:p>
            <a:pPr>
              <a:spcAft>
                <a:spcPts val="601"/>
              </a:spcAft>
            </a:pPr>
            <a:r>
              <a:rPr lang="en-US" sz="3200" dirty="0">
                <a:solidFill>
                  <a:srgbClr val="212121"/>
                </a:solidFill>
              </a:rPr>
              <a:t>History of disease is NOT acceptable.</a:t>
            </a:r>
          </a:p>
        </p:txBody>
      </p:sp>
    </p:spTree>
    <p:extLst>
      <p:ext uri="{BB962C8B-B14F-4D97-AF65-F5344CB8AC3E}">
        <p14:creationId xmlns:p14="http://schemas.microsoft.com/office/powerpoint/2010/main" val="35696902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1B8186-01C0-992D-8517-1130EE76BC55}"/>
              </a:ext>
            </a:extLst>
          </p:cNvPr>
          <p:cNvSpPr>
            <a:spLocks noGrp="1"/>
          </p:cNvSpPr>
          <p:nvPr>
            <p:ph type="ctrTitle"/>
          </p:nvPr>
        </p:nvSpPr>
        <p:spPr>
          <a:xfrm>
            <a:off x="530773" y="1379489"/>
            <a:ext cx="5134533" cy="1909764"/>
          </a:xfrm>
        </p:spPr>
        <p:txBody>
          <a:bodyPr>
            <a:normAutofit/>
          </a:bodyPr>
          <a:lstStyle/>
          <a:p>
            <a:pPr algn="l"/>
            <a:r>
              <a:rPr lang="en-US" b="1" dirty="0"/>
              <a:t>Certifications and Trainings</a:t>
            </a:r>
          </a:p>
        </p:txBody>
      </p:sp>
      <p:cxnSp>
        <p:nvCxnSpPr>
          <p:cNvPr id="5" name="Straight Connector 4">
            <a:extLst>
              <a:ext uri="{FF2B5EF4-FFF2-40B4-BE49-F238E27FC236}">
                <a16:creationId xmlns:a16="http://schemas.microsoft.com/office/drawing/2014/main" id="{DACCE9EA-F97A-9CC0-AD49-F309A80FB752}"/>
              </a:ext>
              <a:ext uri="{C183D7F6-B498-43B3-948B-1728B52AA6E4}">
                <adec:decorative xmlns:adec="http://schemas.microsoft.com/office/drawing/2017/decorative" val="1"/>
              </a:ext>
            </a:extLst>
          </p:cNvPr>
          <p:cNvCxnSpPr>
            <a:cxnSpLocks/>
          </p:cNvCxnSpPr>
          <p:nvPr/>
        </p:nvCxnSpPr>
        <p:spPr>
          <a:xfrm>
            <a:off x="664144" y="3714892"/>
            <a:ext cx="3536548" cy="0"/>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sp>
        <p:nvSpPr>
          <p:cNvPr id="4" name="Rectangle 3" descr="Image of Bell Tower on Temple's campus in the background with five students in the foreground walking towards it. A lens flare is in the top left corner.">
            <a:extLst>
              <a:ext uri="{FF2B5EF4-FFF2-40B4-BE49-F238E27FC236}">
                <a16:creationId xmlns:a16="http://schemas.microsoft.com/office/drawing/2014/main" id="{B8A93AB9-6DCA-4B9C-7C2D-6F25198F632F}"/>
              </a:ext>
            </a:extLst>
          </p:cNvPr>
          <p:cNvSpPr/>
          <p:nvPr/>
        </p:nvSpPr>
        <p:spPr>
          <a:xfrm>
            <a:off x="6096000" y="2"/>
            <a:ext cx="6096000" cy="6858000"/>
          </a:xfrm>
          <a:prstGeom prst="rect">
            <a:avLst/>
          </a:prstGeom>
          <a:blipFill>
            <a:blip r:embed="rId2" cstate="screen">
              <a:extLst>
                <a:ext uri="{28A0092B-C50C-407E-A947-70E740481C1C}">
                  <a14:useLocalDpi xmlns:a14="http://schemas.microsoft.com/office/drawing/2010/main"/>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Tree>
    <p:extLst>
      <p:ext uri="{BB962C8B-B14F-4D97-AF65-F5344CB8AC3E}">
        <p14:creationId xmlns:p14="http://schemas.microsoft.com/office/powerpoint/2010/main" val="422950782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C91EFE9-B53A-8059-5283-3182A68FC395}"/>
              </a:ext>
            </a:extLst>
          </p:cNvPr>
          <p:cNvSpPr>
            <a:spLocks noGrp="1"/>
          </p:cNvSpPr>
          <p:nvPr>
            <p:ph type="title"/>
          </p:nvPr>
        </p:nvSpPr>
        <p:spPr>
          <a:xfrm>
            <a:off x="2085975" y="1201142"/>
            <a:ext cx="8191086" cy="822009"/>
          </a:xfrm>
        </p:spPr>
        <p:txBody>
          <a:bodyPr>
            <a:normAutofit fontScale="90000"/>
          </a:bodyPr>
          <a:lstStyle/>
          <a:p>
            <a:pPr algn="ctr"/>
            <a:r>
              <a:rPr lang="en-US" dirty="0">
                <a:solidFill>
                  <a:srgbClr val="C00000"/>
                </a:solidFill>
              </a:rPr>
              <a:t>Certifications and Trainings Requirements</a:t>
            </a:r>
          </a:p>
        </p:txBody>
      </p:sp>
      <p:sp>
        <p:nvSpPr>
          <p:cNvPr id="7" name="Content Placeholder 6">
            <a:extLst>
              <a:ext uri="{FF2B5EF4-FFF2-40B4-BE49-F238E27FC236}">
                <a16:creationId xmlns:a16="http://schemas.microsoft.com/office/drawing/2014/main" id="{EC80B801-1441-D0E5-6F44-FF7D0F20B9E3}"/>
              </a:ext>
            </a:extLst>
          </p:cNvPr>
          <p:cNvSpPr>
            <a:spLocks noGrp="1"/>
          </p:cNvSpPr>
          <p:nvPr>
            <p:ph idx="1"/>
          </p:nvPr>
        </p:nvSpPr>
        <p:spPr>
          <a:xfrm>
            <a:off x="1611631" y="1825624"/>
            <a:ext cx="9742171" cy="4351339"/>
          </a:xfrm>
        </p:spPr>
        <p:txBody>
          <a:bodyPr>
            <a:normAutofit/>
          </a:bodyPr>
          <a:lstStyle/>
          <a:p>
            <a:pPr marL="285753" indent="-285753"/>
            <a:endParaRPr lang="en-US" sz="3200" dirty="0"/>
          </a:p>
          <a:p>
            <a:pPr marL="285753" indent="-285753"/>
            <a:r>
              <a:rPr lang="en-US" sz="3200" dirty="0">
                <a:ea typeface="Calibri" panose="020F0502020204030204" pitchFamily="34" charset="0"/>
                <a:cs typeface="Calibri" panose="020F0502020204030204" pitchFamily="34" charset="0"/>
              </a:rPr>
              <a:t>Annual requirements</a:t>
            </a:r>
          </a:p>
          <a:p>
            <a:pPr marL="285753" indent="-285753"/>
            <a:endParaRPr lang="en-US" sz="3200" dirty="0">
              <a:ea typeface="Calibri" panose="020F0502020204030204" pitchFamily="34" charset="0"/>
              <a:cs typeface="Calibri" panose="020F0502020204030204" pitchFamily="34" charset="0"/>
            </a:endParaRPr>
          </a:p>
          <a:p>
            <a:pPr marL="285753" indent="-285753"/>
            <a:r>
              <a:rPr lang="en-US" sz="3200" dirty="0">
                <a:ea typeface="Calibri" panose="020F0502020204030204" pitchFamily="34" charset="0"/>
                <a:cs typeface="Calibri" panose="020F0502020204030204" pitchFamily="34" charset="0"/>
              </a:rPr>
              <a:t>Your program may have additional requirements not listed here, such as mandated reporter training and plagiarism training (SLH only)</a:t>
            </a:r>
          </a:p>
          <a:p>
            <a:pPr marL="285753" indent="-285753"/>
            <a:endParaRPr lang="en-US" sz="3200" dirty="0">
              <a:ea typeface="Calibri" panose="020F0502020204030204" pitchFamily="34" charset="0"/>
              <a:cs typeface="Calibri" panose="020F0502020204030204" pitchFamily="34" charset="0"/>
            </a:endParaRPr>
          </a:p>
          <a:p>
            <a:pPr marL="285753" indent="-285753"/>
            <a:r>
              <a:rPr lang="en-US" sz="3200" dirty="0">
                <a:ea typeface="Calibri" panose="020F0502020204030204" pitchFamily="34" charset="0"/>
                <a:cs typeface="Calibri" panose="020F0502020204030204" pitchFamily="34" charset="0"/>
              </a:rPr>
              <a:t>Sites may have additional onboarding requirements</a:t>
            </a:r>
          </a:p>
        </p:txBody>
      </p:sp>
    </p:spTree>
    <p:extLst>
      <p:ext uri="{BB962C8B-B14F-4D97-AF65-F5344CB8AC3E}">
        <p14:creationId xmlns:p14="http://schemas.microsoft.com/office/powerpoint/2010/main" val="23624338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C91EFE9-B53A-8059-5283-3182A68FC395}"/>
              </a:ext>
            </a:extLst>
          </p:cNvPr>
          <p:cNvSpPr>
            <a:spLocks noGrp="1"/>
          </p:cNvSpPr>
          <p:nvPr>
            <p:ph type="title"/>
          </p:nvPr>
        </p:nvSpPr>
        <p:spPr>
          <a:xfrm>
            <a:off x="2085975" y="1211082"/>
            <a:ext cx="8191086" cy="822009"/>
          </a:xfrm>
        </p:spPr>
        <p:txBody>
          <a:bodyPr>
            <a:normAutofit fontScale="90000"/>
          </a:bodyPr>
          <a:lstStyle/>
          <a:p>
            <a:pPr algn="ctr"/>
            <a:r>
              <a:rPr lang="en-US" dirty="0">
                <a:solidFill>
                  <a:srgbClr val="C00000"/>
                </a:solidFill>
              </a:rPr>
              <a:t>Bloodborne Pathogen Training</a:t>
            </a:r>
          </a:p>
        </p:txBody>
      </p:sp>
      <p:sp>
        <p:nvSpPr>
          <p:cNvPr id="7" name="Content Placeholder 6">
            <a:extLst>
              <a:ext uri="{FF2B5EF4-FFF2-40B4-BE49-F238E27FC236}">
                <a16:creationId xmlns:a16="http://schemas.microsoft.com/office/drawing/2014/main" id="{EC80B801-1441-D0E5-6F44-FF7D0F20B9E3}"/>
              </a:ext>
            </a:extLst>
          </p:cNvPr>
          <p:cNvSpPr>
            <a:spLocks noGrp="1"/>
          </p:cNvSpPr>
          <p:nvPr>
            <p:ph idx="1"/>
          </p:nvPr>
        </p:nvSpPr>
        <p:spPr>
          <a:xfrm>
            <a:off x="1611631" y="2345637"/>
            <a:ext cx="9742171" cy="3831326"/>
          </a:xfrm>
        </p:spPr>
        <p:txBody>
          <a:bodyPr>
            <a:normAutofit/>
          </a:bodyPr>
          <a:lstStyle/>
          <a:p>
            <a:pPr algn="l" rtl="0">
              <a:buFont typeface="Arial" panose="020B0604020202020204" pitchFamily="34" charset="0"/>
              <a:buChar char="•"/>
            </a:pPr>
            <a:r>
              <a:rPr lang="en-US" sz="3200" dirty="0">
                <a:solidFill>
                  <a:srgbClr val="212121"/>
                </a:solidFill>
              </a:rPr>
              <a:t>Brief online training, slides.</a:t>
            </a:r>
          </a:p>
          <a:p>
            <a:pPr algn="l" rtl="0">
              <a:buFont typeface="Arial" panose="020B0604020202020204" pitchFamily="34" charset="0"/>
              <a:buChar char="•"/>
            </a:pPr>
            <a:endParaRPr lang="en-US" sz="3200" dirty="0">
              <a:solidFill>
                <a:srgbClr val="212121"/>
              </a:solidFill>
            </a:endParaRPr>
          </a:p>
          <a:p>
            <a:pPr algn="l" rtl="0">
              <a:buFont typeface="Arial" panose="020B0604020202020204" pitchFamily="34" charset="0"/>
              <a:buChar char="•"/>
            </a:pPr>
            <a:r>
              <a:rPr lang="en-US" sz="3200" dirty="0">
                <a:solidFill>
                  <a:srgbClr val="212121"/>
                </a:solidFill>
              </a:rPr>
              <a:t>You will receive a certificate of completion which you will need to upload to Exxat.</a:t>
            </a:r>
          </a:p>
        </p:txBody>
      </p:sp>
    </p:spTree>
    <p:extLst>
      <p:ext uri="{BB962C8B-B14F-4D97-AF65-F5344CB8AC3E}">
        <p14:creationId xmlns:p14="http://schemas.microsoft.com/office/powerpoint/2010/main" val="12010516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C91EFE9-B53A-8059-5283-3182A68FC395}"/>
              </a:ext>
            </a:extLst>
          </p:cNvPr>
          <p:cNvSpPr>
            <a:spLocks noGrp="1"/>
          </p:cNvSpPr>
          <p:nvPr>
            <p:ph type="title"/>
          </p:nvPr>
        </p:nvSpPr>
        <p:spPr>
          <a:xfrm>
            <a:off x="2085975" y="1211082"/>
            <a:ext cx="8191086" cy="822009"/>
          </a:xfrm>
        </p:spPr>
        <p:txBody>
          <a:bodyPr>
            <a:normAutofit/>
          </a:bodyPr>
          <a:lstStyle/>
          <a:p>
            <a:pPr algn="ctr"/>
            <a:r>
              <a:rPr lang="en-US" dirty="0">
                <a:solidFill>
                  <a:srgbClr val="C00000"/>
                </a:solidFill>
              </a:rPr>
              <a:t>CPR</a:t>
            </a:r>
          </a:p>
        </p:txBody>
      </p:sp>
      <p:sp>
        <p:nvSpPr>
          <p:cNvPr id="7" name="Content Placeholder 6">
            <a:extLst>
              <a:ext uri="{FF2B5EF4-FFF2-40B4-BE49-F238E27FC236}">
                <a16:creationId xmlns:a16="http://schemas.microsoft.com/office/drawing/2014/main" id="{EC80B801-1441-D0E5-6F44-FF7D0F20B9E3}"/>
              </a:ext>
            </a:extLst>
          </p:cNvPr>
          <p:cNvSpPr>
            <a:spLocks noGrp="1"/>
          </p:cNvSpPr>
          <p:nvPr>
            <p:ph idx="1"/>
          </p:nvPr>
        </p:nvSpPr>
        <p:spPr>
          <a:xfrm>
            <a:off x="1611631" y="2345637"/>
            <a:ext cx="9742171" cy="3831326"/>
          </a:xfrm>
        </p:spPr>
        <p:txBody>
          <a:bodyPr>
            <a:normAutofit fontScale="85000" lnSpcReduction="20000"/>
          </a:bodyPr>
          <a:lstStyle/>
          <a:p>
            <a:pPr>
              <a:buFont typeface="Arial" panose="020B0604020202020204" pitchFamily="34" charset="0"/>
              <a:buChar char="•"/>
            </a:pPr>
            <a:r>
              <a:rPr lang="en-US" sz="3600" dirty="0">
                <a:solidFill>
                  <a:srgbClr val="000000"/>
                </a:solidFill>
              </a:rPr>
              <a:t>May be required for your program, or by your site.</a:t>
            </a:r>
          </a:p>
          <a:p>
            <a:pPr>
              <a:buFont typeface="Arial" panose="020B0604020202020204" pitchFamily="34" charset="0"/>
              <a:buChar char="•"/>
            </a:pPr>
            <a:endParaRPr lang="en-US" sz="3600" dirty="0">
              <a:solidFill>
                <a:srgbClr val="000000"/>
              </a:solidFill>
            </a:endParaRPr>
          </a:p>
          <a:p>
            <a:pPr>
              <a:buFont typeface="Arial" panose="020B0604020202020204" pitchFamily="34" charset="0"/>
              <a:buChar char="•"/>
            </a:pPr>
            <a:r>
              <a:rPr lang="en-US" sz="3600" dirty="0">
                <a:solidFill>
                  <a:srgbClr val="000000"/>
                </a:solidFill>
              </a:rPr>
              <a:t>Basic Life Support (BLS) for Health Care Provider (certificate or E-Card) </a:t>
            </a:r>
          </a:p>
          <a:p>
            <a:pPr>
              <a:buFont typeface="Arial" panose="020B0604020202020204" pitchFamily="34" charset="0"/>
              <a:buChar char="•"/>
            </a:pPr>
            <a:endParaRPr lang="en-US" sz="3600" dirty="0"/>
          </a:p>
          <a:p>
            <a:pPr>
              <a:buFont typeface="Arial" panose="020B0604020202020204" pitchFamily="34" charset="0"/>
              <a:buChar char="•"/>
            </a:pPr>
            <a:r>
              <a:rPr lang="en-US" sz="3600" dirty="0">
                <a:solidFill>
                  <a:srgbClr val="000000"/>
                </a:solidFill>
              </a:rPr>
              <a:t> Please check in Exxat and confirm with your program which course you are required to take (ex. American Heart Association for most programs which require this)</a:t>
            </a:r>
            <a:endParaRPr lang="en-US" sz="3600" dirty="0"/>
          </a:p>
        </p:txBody>
      </p:sp>
    </p:spTree>
    <p:extLst>
      <p:ext uri="{BB962C8B-B14F-4D97-AF65-F5344CB8AC3E}">
        <p14:creationId xmlns:p14="http://schemas.microsoft.com/office/powerpoint/2010/main" val="25940084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C91EFE9-B53A-8059-5283-3182A68FC395}"/>
              </a:ext>
            </a:extLst>
          </p:cNvPr>
          <p:cNvSpPr>
            <a:spLocks noGrp="1"/>
          </p:cNvSpPr>
          <p:nvPr>
            <p:ph type="title"/>
          </p:nvPr>
        </p:nvSpPr>
        <p:spPr>
          <a:xfrm>
            <a:off x="2085975" y="1211082"/>
            <a:ext cx="8191086" cy="822009"/>
          </a:xfrm>
        </p:spPr>
        <p:txBody>
          <a:bodyPr>
            <a:normAutofit/>
          </a:bodyPr>
          <a:lstStyle/>
          <a:p>
            <a:pPr algn="ctr"/>
            <a:r>
              <a:rPr lang="en-US" dirty="0">
                <a:solidFill>
                  <a:srgbClr val="C00000"/>
                </a:solidFill>
              </a:rPr>
              <a:t>FERPA</a:t>
            </a:r>
          </a:p>
        </p:txBody>
      </p:sp>
      <p:sp>
        <p:nvSpPr>
          <p:cNvPr id="7" name="Content Placeholder 6">
            <a:extLst>
              <a:ext uri="{FF2B5EF4-FFF2-40B4-BE49-F238E27FC236}">
                <a16:creationId xmlns:a16="http://schemas.microsoft.com/office/drawing/2014/main" id="{EC80B801-1441-D0E5-6F44-FF7D0F20B9E3}"/>
              </a:ext>
            </a:extLst>
          </p:cNvPr>
          <p:cNvSpPr>
            <a:spLocks noGrp="1"/>
          </p:cNvSpPr>
          <p:nvPr>
            <p:ph idx="1"/>
          </p:nvPr>
        </p:nvSpPr>
        <p:spPr>
          <a:xfrm>
            <a:off x="1611631" y="2345637"/>
            <a:ext cx="9742171" cy="3831326"/>
          </a:xfrm>
        </p:spPr>
        <p:txBody>
          <a:bodyPr>
            <a:normAutofit/>
          </a:bodyPr>
          <a:lstStyle/>
          <a:p>
            <a:pPr>
              <a:spcAft>
                <a:spcPts val="601"/>
              </a:spcAft>
            </a:pPr>
            <a:r>
              <a:rPr lang="en-US" sz="2400" dirty="0"/>
              <a:t> All students enrolled in programs where they could possibly come into contact with protected student information must take FERPA training annually.</a:t>
            </a:r>
          </a:p>
          <a:p>
            <a:pPr>
              <a:spcAft>
                <a:spcPts val="601"/>
              </a:spcAft>
            </a:pPr>
            <a:r>
              <a:rPr lang="en-US" sz="2400" dirty="0"/>
              <a:t> This training is electronic and can be completed on the Dept of Education site -  </a:t>
            </a:r>
            <a:r>
              <a:rPr lang="en-US" sz="2400" dirty="0">
                <a:solidFill>
                  <a:srgbClr val="0000FF"/>
                </a:solidFill>
                <a:hlinkClick r:id="rId2"/>
              </a:rPr>
              <a:t>https://studentprivacy.ed.gov/content/online-training-modules</a:t>
            </a:r>
            <a:r>
              <a:rPr lang="en-US" sz="2400" dirty="0"/>
              <a:t>. </a:t>
            </a:r>
            <a:r>
              <a:rPr lang="en-US" sz="2400" b="1" dirty="0"/>
              <a:t>Choose the training that is listed in Exxat between “for Higher Education” and “For Local Education Agencies”.</a:t>
            </a:r>
            <a:endParaRPr lang="en-US" sz="2400" dirty="0"/>
          </a:p>
          <a:p>
            <a:pPr>
              <a:spcAft>
                <a:spcPts val="601"/>
              </a:spcAft>
            </a:pPr>
            <a:r>
              <a:rPr lang="en-US" sz="2400" dirty="0"/>
              <a:t> Students are required to submit certificate of completion received on completing the training and quiz</a:t>
            </a:r>
            <a:endParaRPr lang="en-US" sz="5401" dirty="0"/>
          </a:p>
        </p:txBody>
      </p:sp>
    </p:spTree>
    <p:extLst>
      <p:ext uri="{BB962C8B-B14F-4D97-AF65-F5344CB8AC3E}">
        <p14:creationId xmlns:p14="http://schemas.microsoft.com/office/powerpoint/2010/main" val="111748908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C91EFE9-B53A-8059-5283-3182A68FC395}"/>
              </a:ext>
            </a:extLst>
          </p:cNvPr>
          <p:cNvSpPr>
            <a:spLocks noGrp="1"/>
          </p:cNvSpPr>
          <p:nvPr>
            <p:ph type="title"/>
          </p:nvPr>
        </p:nvSpPr>
        <p:spPr>
          <a:xfrm>
            <a:off x="2085975" y="1211082"/>
            <a:ext cx="8191086" cy="822009"/>
          </a:xfrm>
        </p:spPr>
        <p:txBody>
          <a:bodyPr>
            <a:normAutofit/>
          </a:bodyPr>
          <a:lstStyle/>
          <a:p>
            <a:pPr algn="ctr"/>
            <a:r>
              <a:rPr lang="en-US" dirty="0">
                <a:solidFill>
                  <a:srgbClr val="C00000"/>
                </a:solidFill>
              </a:rPr>
              <a:t>HIPAA</a:t>
            </a:r>
          </a:p>
        </p:txBody>
      </p:sp>
      <p:sp>
        <p:nvSpPr>
          <p:cNvPr id="7" name="Content Placeholder 6">
            <a:extLst>
              <a:ext uri="{FF2B5EF4-FFF2-40B4-BE49-F238E27FC236}">
                <a16:creationId xmlns:a16="http://schemas.microsoft.com/office/drawing/2014/main" id="{EC80B801-1441-D0E5-6F44-FF7D0F20B9E3}"/>
              </a:ext>
            </a:extLst>
          </p:cNvPr>
          <p:cNvSpPr>
            <a:spLocks noGrp="1"/>
          </p:cNvSpPr>
          <p:nvPr>
            <p:ph idx="1"/>
          </p:nvPr>
        </p:nvSpPr>
        <p:spPr>
          <a:xfrm>
            <a:off x="1611631" y="2345637"/>
            <a:ext cx="9742171" cy="3831326"/>
          </a:xfrm>
        </p:spPr>
        <p:txBody>
          <a:bodyPr>
            <a:normAutofit lnSpcReduction="10000"/>
          </a:bodyPr>
          <a:lstStyle/>
          <a:p>
            <a:pPr>
              <a:spcAft>
                <a:spcPts val="601"/>
              </a:spcAft>
            </a:pPr>
            <a:r>
              <a:rPr lang="en-US" sz="2400" dirty="0"/>
              <a:t>All students enrolled in programs where they could possibly come into contact with protected health information must take </a:t>
            </a:r>
            <a:r>
              <a:rPr lang="en-US" sz="2400" b="1" dirty="0"/>
              <a:t>HIPAA training annually.</a:t>
            </a:r>
            <a:endParaRPr lang="en-US" sz="2400" dirty="0"/>
          </a:p>
          <a:p>
            <a:pPr>
              <a:spcAft>
                <a:spcPts val="601"/>
              </a:spcAft>
            </a:pPr>
            <a:r>
              <a:rPr lang="en-US" sz="2400" dirty="0"/>
              <a:t>This training is a short audio recording and slides, followed by a quiz. The PowerPoint slides are under the “Template” section here, and the recording is at </a:t>
            </a:r>
            <a:r>
              <a:rPr lang="en-US" sz="2400" dirty="0">
                <a:solidFill>
                  <a:srgbClr val="0000FF"/>
                </a:solidFill>
                <a:hlinkClick r:id="rId2"/>
              </a:rPr>
              <a:t>https://www.youtube.com/watch?v=21DKCGiTK5Q</a:t>
            </a:r>
            <a:endParaRPr lang="en-US" sz="2400" dirty="0"/>
          </a:p>
          <a:p>
            <a:pPr>
              <a:spcAft>
                <a:spcPts val="601"/>
              </a:spcAft>
            </a:pPr>
            <a:r>
              <a:rPr lang="en-US" sz="2400" dirty="0"/>
              <a:t>The quiz and certificate are at this link: </a:t>
            </a:r>
            <a:r>
              <a:rPr lang="en-US" sz="2400" dirty="0">
                <a:solidFill>
                  <a:srgbClr val="0000FF"/>
                </a:solidFill>
                <a:hlinkClick r:id="rId3"/>
              </a:rPr>
              <a:t>https://cphapps.temple.edu/surveys/?s=4XWY4489MY4MYAT9</a:t>
            </a:r>
            <a:endParaRPr lang="en-US" sz="2400" dirty="0">
              <a:solidFill>
                <a:srgbClr val="0000FF"/>
              </a:solidFill>
            </a:endParaRPr>
          </a:p>
          <a:p>
            <a:pPr>
              <a:spcAft>
                <a:spcPts val="601"/>
              </a:spcAft>
            </a:pPr>
            <a:r>
              <a:rPr lang="en-US" sz="2400" dirty="0"/>
              <a:t>This information is also in Exxat</a:t>
            </a:r>
          </a:p>
        </p:txBody>
      </p:sp>
    </p:spTree>
    <p:extLst>
      <p:ext uri="{BB962C8B-B14F-4D97-AF65-F5344CB8AC3E}">
        <p14:creationId xmlns:p14="http://schemas.microsoft.com/office/powerpoint/2010/main" val="377165060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1B8186-01C0-992D-8517-1130EE76BC55}"/>
              </a:ext>
            </a:extLst>
          </p:cNvPr>
          <p:cNvSpPr>
            <a:spLocks noGrp="1"/>
          </p:cNvSpPr>
          <p:nvPr>
            <p:ph type="ctrTitle"/>
          </p:nvPr>
        </p:nvSpPr>
        <p:spPr>
          <a:xfrm>
            <a:off x="6632021" y="1379478"/>
            <a:ext cx="5050219" cy="1909764"/>
          </a:xfrm>
        </p:spPr>
        <p:txBody>
          <a:bodyPr>
            <a:normAutofit fontScale="90000"/>
          </a:bodyPr>
          <a:lstStyle/>
          <a:p>
            <a:pPr algn="l"/>
            <a:r>
              <a:rPr lang="en-US" b="1" dirty="0"/>
              <a:t>Verification / Identity Documents</a:t>
            </a:r>
          </a:p>
        </p:txBody>
      </p:sp>
      <p:cxnSp>
        <p:nvCxnSpPr>
          <p:cNvPr id="5" name="Straight Connector 4">
            <a:extLst>
              <a:ext uri="{FF2B5EF4-FFF2-40B4-BE49-F238E27FC236}">
                <a16:creationId xmlns:a16="http://schemas.microsoft.com/office/drawing/2014/main" id="{DACCE9EA-F97A-9CC0-AD49-F309A80FB752}"/>
              </a:ext>
              <a:ext uri="{C183D7F6-B498-43B3-948B-1728B52AA6E4}">
                <adec:decorative xmlns:adec="http://schemas.microsoft.com/office/drawing/2017/decorative" val="1"/>
              </a:ext>
            </a:extLst>
          </p:cNvPr>
          <p:cNvCxnSpPr>
            <a:cxnSpLocks/>
          </p:cNvCxnSpPr>
          <p:nvPr/>
        </p:nvCxnSpPr>
        <p:spPr>
          <a:xfrm>
            <a:off x="6765394" y="3714883"/>
            <a:ext cx="3536548" cy="0"/>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sp>
        <p:nvSpPr>
          <p:cNvPr id="4" name="Rectangle 3" descr="Image of students on a brick walkway walking away from camera. ">
            <a:extLst>
              <a:ext uri="{FF2B5EF4-FFF2-40B4-BE49-F238E27FC236}">
                <a16:creationId xmlns:a16="http://schemas.microsoft.com/office/drawing/2014/main" id="{B8A93AB9-6DCA-4B9C-7C2D-6F25198F632F}"/>
              </a:ext>
            </a:extLst>
          </p:cNvPr>
          <p:cNvSpPr/>
          <p:nvPr/>
        </p:nvSpPr>
        <p:spPr>
          <a:xfrm>
            <a:off x="0" y="2"/>
            <a:ext cx="6096000" cy="6858000"/>
          </a:xfrm>
          <a:prstGeom prst="rect">
            <a:avLst/>
          </a:prstGeom>
          <a:blipFill>
            <a:blip r:embed="rId2" cstate="screen">
              <a:extLst>
                <a:ext uri="{28A0092B-C50C-407E-A947-70E740481C1C}">
                  <a14:useLocalDpi xmlns:a14="http://schemas.microsoft.com/office/drawing/2010/main"/>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Tree>
    <p:extLst>
      <p:ext uri="{BB962C8B-B14F-4D97-AF65-F5344CB8AC3E}">
        <p14:creationId xmlns:p14="http://schemas.microsoft.com/office/powerpoint/2010/main" val="16948722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C91EFE9-B53A-8059-5283-3182A68FC395}"/>
              </a:ext>
            </a:extLst>
          </p:cNvPr>
          <p:cNvSpPr>
            <a:spLocks noGrp="1"/>
          </p:cNvSpPr>
          <p:nvPr>
            <p:ph type="title"/>
          </p:nvPr>
        </p:nvSpPr>
        <p:spPr>
          <a:xfrm>
            <a:off x="2085975" y="1211082"/>
            <a:ext cx="8191086" cy="822009"/>
          </a:xfrm>
        </p:spPr>
        <p:txBody>
          <a:bodyPr>
            <a:normAutofit fontScale="90000"/>
          </a:bodyPr>
          <a:lstStyle/>
          <a:p>
            <a:r>
              <a:rPr lang="en-US" dirty="0">
                <a:solidFill>
                  <a:srgbClr val="C00000"/>
                </a:solidFill>
              </a:rPr>
              <a:t>Verification / Identity Documents Requirements</a:t>
            </a:r>
          </a:p>
        </p:txBody>
      </p:sp>
      <p:sp>
        <p:nvSpPr>
          <p:cNvPr id="7" name="Content Placeholder 6">
            <a:extLst>
              <a:ext uri="{FF2B5EF4-FFF2-40B4-BE49-F238E27FC236}">
                <a16:creationId xmlns:a16="http://schemas.microsoft.com/office/drawing/2014/main" id="{EC80B801-1441-D0E5-6F44-FF7D0F20B9E3}"/>
              </a:ext>
            </a:extLst>
          </p:cNvPr>
          <p:cNvSpPr>
            <a:spLocks noGrp="1"/>
          </p:cNvSpPr>
          <p:nvPr>
            <p:ph idx="1"/>
          </p:nvPr>
        </p:nvSpPr>
        <p:spPr>
          <a:xfrm>
            <a:off x="1611631" y="2345637"/>
            <a:ext cx="9742171" cy="3831326"/>
          </a:xfrm>
        </p:spPr>
        <p:txBody>
          <a:bodyPr>
            <a:normAutofit/>
          </a:bodyPr>
          <a:lstStyle/>
          <a:p>
            <a:pPr marL="285753" indent="-285753">
              <a:spcAft>
                <a:spcPts val="601"/>
              </a:spcAft>
            </a:pPr>
            <a:r>
              <a:rPr lang="en-US" sz="2400" dirty="0"/>
              <a:t>Temple CPH Background Check Requirements for Practicum Experience Policy 03 – link </a:t>
            </a:r>
            <a:r>
              <a:rPr lang="en-US" sz="2400" dirty="0">
                <a:solidFill>
                  <a:schemeClr val="tx2"/>
                </a:solidFill>
                <a:hlinkClick r:id="rId2">
                  <a:extLst>
                    <a:ext uri="{A12FA001-AC4F-418D-AE19-62706E023703}">
                      <ahyp:hlinkClr xmlns:ahyp="http://schemas.microsoft.com/office/drawing/2018/hyperlinkcolor" val="tx"/>
                    </a:ext>
                  </a:extLst>
                </a:hlinkClick>
              </a:rPr>
              <a:t>here</a:t>
            </a:r>
            <a:r>
              <a:rPr lang="en-US" sz="2400" dirty="0"/>
              <a:t>.</a:t>
            </a:r>
          </a:p>
          <a:p>
            <a:pPr marL="285753" indent="-285753">
              <a:spcAft>
                <a:spcPts val="601"/>
              </a:spcAft>
            </a:pPr>
            <a:r>
              <a:rPr lang="en-US" sz="2400" dirty="0"/>
              <a:t>For a variety of reasons students enrolled in programs which have a clinical practicum placement with an affiliate are required to undergo background checks and child abuse clearances as a condition of placement with the affiliate site.</a:t>
            </a:r>
          </a:p>
          <a:p>
            <a:pPr marL="285753" indent="-285753">
              <a:spcAft>
                <a:spcPts val="601"/>
              </a:spcAft>
            </a:pPr>
            <a:r>
              <a:rPr lang="en-US" sz="2400" dirty="0"/>
              <a:t>Temple College of Public Health requires initial PA-PATCH and DHS Child Abuse (for sites in PA only), FBI Fingerprints and Universal nationwide background checks for all placements. Additional checks may be required by sites if noted in an affiliation agreement.</a:t>
            </a:r>
          </a:p>
        </p:txBody>
      </p:sp>
    </p:spTree>
    <p:extLst>
      <p:ext uri="{BB962C8B-B14F-4D97-AF65-F5344CB8AC3E}">
        <p14:creationId xmlns:p14="http://schemas.microsoft.com/office/powerpoint/2010/main" val="31777548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C91EFE9-B53A-8059-5283-3182A68FC395}"/>
              </a:ext>
            </a:extLst>
          </p:cNvPr>
          <p:cNvSpPr>
            <a:spLocks noGrp="1"/>
          </p:cNvSpPr>
          <p:nvPr>
            <p:ph type="title"/>
          </p:nvPr>
        </p:nvSpPr>
        <p:spPr>
          <a:xfrm>
            <a:off x="2085975" y="1211082"/>
            <a:ext cx="8191086" cy="822009"/>
          </a:xfrm>
        </p:spPr>
        <p:txBody>
          <a:bodyPr>
            <a:normAutofit/>
          </a:bodyPr>
          <a:lstStyle/>
          <a:p>
            <a:pPr algn="ctr"/>
            <a:r>
              <a:rPr lang="en-US" dirty="0">
                <a:solidFill>
                  <a:srgbClr val="C00000"/>
                </a:solidFill>
              </a:rPr>
              <a:t>Fingerprints</a:t>
            </a:r>
          </a:p>
        </p:txBody>
      </p:sp>
      <p:sp>
        <p:nvSpPr>
          <p:cNvPr id="7" name="Content Placeholder 6">
            <a:extLst>
              <a:ext uri="{FF2B5EF4-FFF2-40B4-BE49-F238E27FC236}">
                <a16:creationId xmlns:a16="http://schemas.microsoft.com/office/drawing/2014/main" id="{EC80B801-1441-D0E5-6F44-FF7D0F20B9E3}"/>
              </a:ext>
            </a:extLst>
          </p:cNvPr>
          <p:cNvSpPr>
            <a:spLocks noGrp="1"/>
          </p:cNvSpPr>
          <p:nvPr>
            <p:ph idx="1"/>
          </p:nvPr>
        </p:nvSpPr>
        <p:spPr>
          <a:xfrm>
            <a:off x="1611631" y="2345637"/>
            <a:ext cx="9742171" cy="3831326"/>
          </a:xfrm>
        </p:spPr>
        <p:txBody>
          <a:bodyPr>
            <a:normAutofit fontScale="77500" lnSpcReduction="20000"/>
          </a:bodyPr>
          <a:lstStyle/>
          <a:p>
            <a:pPr>
              <a:spcAft>
                <a:spcPts val="601"/>
              </a:spcAft>
            </a:pPr>
            <a:r>
              <a:rPr lang="en-US" sz="2000" dirty="0">
                <a:solidFill>
                  <a:srgbClr val="000000"/>
                </a:solidFill>
              </a:rPr>
              <a:t> FBI fingerprints are ordered through </a:t>
            </a:r>
            <a:r>
              <a:rPr lang="en-US" sz="2000" dirty="0" err="1">
                <a:solidFill>
                  <a:srgbClr val="000000"/>
                </a:solidFill>
              </a:rPr>
              <a:t>Identogo</a:t>
            </a:r>
            <a:r>
              <a:rPr lang="en-US" sz="2000" dirty="0">
                <a:solidFill>
                  <a:srgbClr val="000000"/>
                </a:solidFill>
              </a:rPr>
              <a:t>. </a:t>
            </a:r>
            <a:r>
              <a:rPr lang="en-US" sz="2000" dirty="0">
                <a:solidFill>
                  <a:srgbClr val="000000"/>
                </a:solidFill>
                <a:hlinkClick r:id="rId2"/>
              </a:rPr>
              <a:t>https://www.identogo.com</a:t>
            </a:r>
            <a:r>
              <a:rPr lang="en-US" sz="2000" dirty="0">
                <a:solidFill>
                  <a:srgbClr val="000000"/>
                </a:solidFill>
              </a:rPr>
              <a:t>. </a:t>
            </a:r>
            <a:endParaRPr lang="en-US" sz="2000" dirty="0"/>
          </a:p>
          <a:p>
            <a:pPr>
              <a:spcAft>
                <a:spcPts val="601"/>
              </a:spcAft>
            </a:pPr>
            <a:r>
              <a:rPr lang="en-US" sz="2000" dirty="0">
                <a:solidFill>
                  <a:srgbClr val="000000"/>
                </a:solidFill>
              </a:rPr>
              <a:t> Your program will indicate if you need PA DHS or Department of Education Clearance (for placements in the state of PA). </a:t>
            </a:r>
            <a:endParaRPr lang="en-US" sz="2000" dirty="0"/>
          </a:p>
          <a:p>
            <a:pPr marL="742959" lvl="1" indent="-285753">
              <a:spcAft>
                <a:spcPts val="601"/>
              </a:spcAft>
            </a:pPr>
            <a:r>
              <a:rPr lang="en-US" sz="2000" dirty="0">
                <a:solidFill>
                  <a:srgbClr val="000000"/>
                </a:solidFill>
              </a:rPr>
              <a:t>PA DHS Clearance  </a:t>
            </a:r>
            <a:r>
              <a:rPr lang="en-US" sz="2000" b="1" u="sng" dirty="0">
                <a:solidFill>
                  <a:srgbClr val="000000"/>
                </a:solidFill>
              </a:rPr>
              <a:t>Use Service Code</a:t>
            </a:r>
            <a:r>
              <a:rPr lang="en-US" sz="2000" dirty="0">
                <a:solidFill>
                  <a:srgbClr val="000000"/>
                </a:solidFill>
              </a:rPr>
              <a:t> </a:t>
            </a:r>
            <a:r>
              <a:rPr lang="en-US" sz="2000" b="1" u="sng" dirty="0">
                <a:solidFill>
                  <a:srgbClr val="000000"/>
                </a:solidFill>
              </a:rPr>
              <a:t>1KG756 (service code Employee &gt; = to 14 yr. contact with children)</a:t>
            </a:r>
            <a:endParaRPr lang="en-US" sz="2000" dirty="0"/>
          </a:p>
          <a:p>
            <a:pPr marL="742959" lvl="1" indent="-285753">
              <a:spcAft>
                <a:spcPts val="601"/>
              </a:spcAft>
            </a:pPr>
            <a:r>
              <a:rPr lang="en-US" sz="2000" dirty="0">
                <a:solidFill>
                  <a:srgbClr val="000000"/>
                </a:solidFill>
              </a:rPr>
              <a:t>PA Dept of Education Clearance </a:t>
            </a:r>
            <a:r>
              <a:rPr lang="en-US" sz="2000" b="1" u="sng" dirty="0">
                <a:solidFill>
                  <a:srgbClr val="000000"/>
                </a:solidFill>
              </a:rPr>
              <a:t>Use Service Code 1KG6XN for school districts.</a:t>
            </a:r>
          </a:p>
          <a:p>
            <a:pPr marL="742959" lvl="1" indent="-285753">
              <a:spcAft>
                <a:spcPts val="601"/>
              </a:spcAft>
            </a:pPr>
            <a:r>
              <a:rPr lang="en-US" sz="2000" dirty="0"/>
              <a:t>Placements in other states may require other codes – contact </a:t>
            </a:r>
            <a:r>
              <a:rPr lang="en-US" sz="2000" dirty="0">
                <a:hlinkClick r:id="rId3"/>
              </a:rPr>
              <a:t>cahelp@temple.edu</a:t>
            </a:r>
            <a:r>
              <a:rPr lang="en-US" sz="2000" dirty="0"/>
              <a:t> if you need assistance</a:t>
            </a:r>
          </a:p>
          <a:p>
            <a:pPr>
              <a:spcAft>
                <a:spcPts val="601"/>
              </a:spcAft>
            </a:pPr>
            <a:r>
              <a:rPr lang="en-US" sz="2000" dirty="0">
                <a:solidFill>
                  <a:srgbClr val="000000"/>
                </a:solidFill>
              </a:rPr>
              <a:t> The cost of digital fingerprinting is $26.40</a:t>
            </a:r>
            <a:endParaRPr lang="en-US" sz="2000" dirty="0"/>
          </a:p>
          <a:p>
            <a:pPr>
              <a:spcAft>
                <a:spcPts val="601"/>
              </a:spcAft>
            </a:pPr>
            <a:r>
              <a:rPr lang="en-US" sz="2000" dirty="0">
                <a:solidFill>
                  <a:srgbClr val="000000"/>
                </a:solidFill>
              </a:rPr>
              <a:t> Dept. of Human Services fingerprints results are sent to your address that you specify via US postal.</a:t>
            </a:r>
            <a:endParaRPr lang="en-US" sz="2000" dirty="0"/>
          </a:p>
          <a:p>
            <a:pPr>
              <a:spcAft>
                <a:spcPts val="601"/>
              </a:spcAft>
            </a:pPr>
            <a:r>
              <a:rPr lang="en-US" sz="2000" dirty="0">
                <a:solidFill>
                  <a:srgbClr val="000000"/>
                </a:solidFill>
              </a:rPr>
              <a:t> Official document from DHS must be uploaded.</a:t>
            </a:r>
            <a:endParaRPr lang="en-US" sz="2000" dirty="0"/>
          </a:p>
          <a:p>
            <a:pPr>
              <a:spcAft>
                <a:spcPts val="601"/>
              </a:spcAft>
            </a:pPr>
            <a:r>
              <a:rPr lang="en-US" sz="2000" dirty="0">
                <a:solidFill>
                  <a:srgbClr val="000000"/>
                </a:solidFill>
              </a:rPr>
              <a:t> To check on status, contact PA Dept Human Services 877.371.5422 option 4, option 1</a:t>
            </a:r>
            <a:endParaRPr lang="en-US" sz="2000" dirty="0"/>
          </a:p>
        </p:txBody>
      </p:sp>
    </p:spTree>
    <p:extLst>
      <p:ext uri="{BB962C8B-B14F-4D97-AF65-F5344CB8AC3E}">
        <p14:creationId xmlns:p14="http://schemas.microsoft.com/office/powerpoint/2010/main" val="361716960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C91EFE9-B53A-8059-5283-3182A68FC395}"/>
              </a:ext>
            </a:extLst>
          </p:cNvPr>
          <p:cNvSpPr>
            <a:spLocks noGrp="1"/>
          </p:cNvSpPr>
          <p:nvPr>
            <p:ph type="title"/>
          </p:nvPr>
        </p:nvSpPr>
        <p:spPr>
          <a:xfrm>
            <a:off x="2085975" y="1211082"/>
            <a:ext cx="8191086" cy="822009"/>
          </a:xfrm>
        </p:spPr>
        <p:txBody>
          <a:bodyPr>
            <a:normAutofit fontScale="90000"/>
          </a:bodyPr>
          <a:lstStyle/>
          <a:p>
            <a:pPr algn="ctr"/>
            <a:r>
              <a:rPr lang="en-US" dirty="0">
                <a:solidFill>
                  <a:srgbClr val="C00000"/>
                </a:solidFill>
              </a:rPr>
              <a:t>PA DHS Child Abuse History Clearance Act 151</a:t>
            </a:r>
          </a:p>
        </p:txBody>
      </p:sp>
      <p:sp>
        <p:nvSpPr>
          <p:cNvPr id="7" name="Content Placeholder 6">
            <a:extLst>
              <a:ext uri="{FF2B5EF4-FFF2-40B4-BE49-F238E27FC236}">
                <a16:creationId xmlns:a16="http://schemas.microsoft.com/office/drawing/2014/main" id="{EC80B801-1441-D0E5-6F44-FF7D0F20B9E3}"/>
              </a:ext>
            </a:extLst>
          </p:cNvPr>
          <p:cNvSpPr>
            <a:spLocks noGrp="1"/>
          </p:cNvSpPr>
          <p:nvPr>
            <p:ph idx="1"/>
          </p:nvPr>
        </p:nvSpPr>
        <p:spPr>
          <a:xfrm>
            <a:off x="1611631" y="2345637"/>
            <a:ext cx="9742171" cy="3831326"/>
          </a:xfrm>
        </p:spPr>
        <p:txBody>
          <a:bodyPr>
            <a:normAutofit lnSpcReduction="10000"/>
          </a:bodyPr>
          <a:lstStyle/>
          <a:p>
            <a:pPr>
              <a:spcAft>
                <a:spcPts val="601"/>
              </a:spcAft>
            </a:pPr>
            <a:r>
              <a:rPr lang="en-US" sz="2000" dirty="0">
                <a:solidFill>
                  <a:srgbClr val="000000"/>
                </a:solidFill>
              </a:rPr>
              <a:t> PA child abuse history clearance can be completed directly through </a:t>
            </a:r>
            <a:r>
              <a:rPr lang="en-US" sz="2000" dirty="0">
                <a:solidFill>
                  <a:srgbClr val="000000"/>
                </a:solidFill>
                <a:hlinkClick r:id="rId2"/>
              </a:rPr>
              <a:t>https://www.dhs.pa.gov/KeepKidsSafe/Clearances/Pages/PA-Child-Abuse-History-Clearance.aspx </a:t>
            </a:r>
            <a:endParaRPr lang="en-US" sz="2000" dirty="0">
              <a:solidFill>
                <a:srgbClr val="000000"/>
              </a:solidFill>
            </a:endParaRPr>
          </a:p>
          <a:p>
            <a:pPr>
              <a:spcAft>
                <a:spcPts val="601"/>
              </a:spcAft>
            </a:pPr>
            <a:r>
              <a:rPr lang="en-US" sz="2000" dirty="0">
                <a:solidFill>
                  <a:srgbClr val="000000"/>
                </a:solidFill>
              </a:rPr>
              <a:t> Please use your legal name when applying</a:t>
            </a:r>
          </a:p>
          <a:p>
            <a:pPr>
              <a:spcAft>
                <a:spcPts val="601"/>
              </a:spcAft>
            </a:pPr>
            <a:r>
              <a:rPr lang="en-US" sz="2000" dirty="0">
                <a:solidFill>
                  <a:srgbClr val="000000"/>
                </a:solidFill>
              </a:rPr>
              <a:t> Students should select the “employee” option; if an employer is required, Temple University</a:t>
            </a:r>
          </a:p>
          <a:p>
            <a:pPr>
              <a:spcAft>
                <a:spcPts val="601"/>
              </a:spcAft>
            </a:pPr>
            <a:r>
              <a:rPr lang="en-US" sz="2000" dirty="0">
                <a:solidFill>
                  <a:srgbClr val="000000"/>
                </a:solidFill>
              </a:rPr>
              <a:t> The cost is $13.</a:t>
            </a:r>
          </a:p>
          <a:p>
            <a:pPr>
              <a:spcAft>
                <a:spcPts val="601"/>
              </a:spcAft>
            </a:pPr>
            <a:r>
              <a:rPr lang="en-US" sz="2000" dirty="0">
                <a:solidFill>
                  <a:srgbClr val="000000"/>
                </a:solidFill>
              </a:rPr>
              <a:t> Once completed the document will be mailed to the student’s home via US Postal.</a:t>
            </a:r>
          </a:p>
          <a:p>
            <a:pPr>
              <a:spcAft>
                <a:spcPts val="601"/>
              </a:spcAft>
            </a:pPr>
            <a:r>
              <a:rPr lang="en-US" sz="2000" dirty="0">
                <a:solidFill>
                  <a:srgbClr val="000000"/>
                </a:solidFill>
              </a:rPr>
              <a:t> Please upload your document into EXXAT.</a:t>
            </a:r>
          </a:p>
        </p:txBody>
      </p:sp>
    </p:spTree>
    <p:extLst>
      <p:ext uri="{BB962C8B-B14F-4D97-AF65-F5344CB8AC3E}">
        <p14:creationId xmlns:p14="http://schemas.microsoft.com/office/powerpoint/2010/main" val="16631332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C91EFE9-B53A-8059-5283-3182A68FC395}"/>
              </a:ext>
            </a:extLst>
          </p:cNvPr>
          <p:cNvSpPr>
            <a:spLocks noGrp="1"/>
          </p:cNvSpPr>
          <p:nvPr>
            <p:ph type="title"/>
          </p:nvPr>
        </p:nvSpPr>
        <p:spPr>
          <a:xfrm>
            <a:off x="2085975" y="1211082"/>
            <a:ext cx="8191086" cy="822009"/>
          </a:xfrm>
        </p:spPr>
        <p:txBody>
          <a:bodyPr>
            <a:normAutofit fontScale="90000"/>
          </a:bodyPr>
          <a:lstStyle/>
          <a:p>
            <a:pPr algn="ctr"/>
            <a:r>
              <a:rPr lang="en-US" dirty="0">
                <a:solidFill>
                  <a:srgbClr val="C00000"/>
                </a:solidFill>
              </a:rPr>
              <a:t>PA State Police Request for Criminal Records (PATCH) Act 34</a:t>
            </a:r>
          </a:p>
        </p:txBody>
      </p:sp>
      <p:sp>
        <p:nvSpPr>
          <p:cNvPr id="7" name="Content Placeholder 6">
            <a:extLst>
              <a:ext uri="{FF2B5EF4-FFF2-40B4-BE49-F238E27FC236}">
                <a16:creationId xmlns:a16="http://schemas.microsoft.com/office/drawing/2014/main" id="{EC80B801-1441-D0E5-6F44-FF7D0F20B9E3}"/>
              </a:ext>
            </a:extLst>
          </p:cNvPr>
          <p:cNvSpPr>
            <a:spLocks noGrp="1"/>
          </p:cNvSpPr>
          <p:nvPr>
            <p:ph idx="1"/>
          </p:nvPr>
        </p:nvSpPr>
        <p:spPr>
          <a:xfrm>
            <a:off x="1611631" y="2345637"/>
            <a:ext cx="9742171" cy="3831326"/>
          </a:xfrm>
        </p:spPr>
        <p:txBody>
          <a:bodyPr>
            <a:normAutofit fontScale="70000" lnSpcReduction="20000"/>
          </a:bodyPr>
          <a:lstStyle/>
          <a:p>
            <a:pPr>
              <a:spcAft>
                <a:spcPts val="601"/>
              </a:spcAft>
            </a:pPr>
            <a:r>
              <a:rPr lang="en-US" sz="2000" dirty="0">
                <a:solidFill>
                  <a:srgbClr val="000000"/>
                </a:solidFill>
              </a:rPr>
              <a:t> This is a mandatory requirement.</a:t>
            </a:r>
          </a:p>
          <a:p>
            <a:pPr>
              <a:spcAft>
                <a:spcPts val="601"/>
              </a:spcAft>
            </a:pPr>
            <a:r>
              <a:rPr lang="en-US" sz="2000" dirty="0">
                <a:solidFill>
                  <a:srgbClr val="000000"/>
                </a:solidFill>
              </a:rPr>
              <a:t> Please use your legal name when applying</a:t>
            </a:r>
          </a:p>
          <a:p>
            <a:pPr>
              <a:lnSpc>
                <a:spcPct val="120000"/>
              </a:lnSpc>
              <a:spcAft>
                <a:spcPts val="601"/>
              </a:spcAft>
            </a:pPr>
            <a:r>
              <a:rPr lang="en-US" sz="2000" dirty="0">
                <a:solidFill>
                  <a:srgbClr val="000000"/>
                </a:solidFill>
              </a:rPr>
              <a:t> PA-PATCH can be completed directly through </a:t>
            </a:r>
            <a:r>
              <a:rPr lang="en-US" sz="2000" dirty="0">
                <a:solidFill>
                  <a:srgbClr val="000000"/>
                </a:solidFill>
                <a:hlinkClick r:id="rId2"/>
              </a:rPr>
              <a:t>https://www.psp.pa.gov/Pages/Criminal-History-Background-Check.aspx</a:t>
            </a:r>
            <a:endParaRPr lang="en-US" sz="2000" dirty="0">
              <a:solidFill>
                <a:srgbClr val="000000"/>
              </a:solidFill>
            </a:endParaRPr>
          </a:p>
          <a:p>
            <a:pPr>
              <a:lnSpc>
                <a:spcPct val="120000"/>
              </a:lnSpc>
              <a:spcAft>
                <a:spcPts val="601"/>
              </a:spcAft>
            </a:pPr>
            <a:r>
              <a:rPr lang="en-US" sz="2000" dirty="0">
                <a:solidFill>
                  <a:srgbClr val="000000"/>
                </a:solidFill>
              </a:rPr>
              <a:t> The cost is $22</a:t>
            </a:r>
          </a:p>
          <a:p>
            <a:pPr>
              <a:lnSpc>
                <a:spcPct val="120000"/>
              </a:lnSpc>
              <a:spcAft>
                <a:spcPts val="601"/>
              </a:spcAft>
            </a:pPr>
            <a:r>
              <a:rPr lang="en-US" sz="2000" dirty="0">
                <a:solidFill>
                  <a:srgbClr val="000000"/>
                </a:solidFill>
              </a:rPr>
              <a:t> Select submit a new record check.  </a:t>
            </a:r>
            <a:r>
              <a:rPr lang="en-US" sz="2000" b="1" dirty="0">
                <a:solidFill>
                  <a:srgbClr val="000000"/>
                </a:solidFill>
              </a:rPr>
              <a:t>The ‘Purpose of request’ is </a:t>
            </a:r>
            <a:r>
              <a:rPr lang="en-US" sz="2000" b="1" u="sng" dirty="0">
                <a:solidFill>
                  <a:srgbClr val="000000"/>
                </a:solidFill>
              </a:rPr>
              <a:t>‘Individual 14 years of age or older who is applying for or holding a paid position as an Employee with a program, activity or service, as a person responsible for the child’s welfare or having direct contact with children…’.</a:t>
            </a:r>
          </a:p>
          <a:p>
            <a:pPr>
              <a:lnSpc>
                <a:spcPct val="120000"/>
              </a:lnSpc>
              <a:spcAft>
                <a:spcPts val="601"/>
              </a:spcAft>
            </a:pPr>
            <a:r>
              <a:rPr lang="en-US" sz="2000" dirty="0">
                <a:solidFill>
                  <a:srgbClr val="000000"/>
                </a:solidFill>
              </a:rPr>
              <a:t> Once completed you will need to log into the EPATCH web site and download a copy of your report.</a:t>
            </a:r>
          </a:p>
          <a:p>
            <a:pPr>
              <a:lnSpc>
                <a:spcPct val="120000"/>
              </a:lnSpc>
              <a:spcAft>
                <a:spcPts val="601"/>
              </a:spcAft>
            </a:pPr>
            <a:r>
              <a:rPr lang="en-US" sz="2000" dirty="0">
                <a:solidFill>
                  <a:srgbClr val="000000"/>
                </a:solidFill>
              </a:rPr>
              <a:t> The report then must be uploaded to EXXAT.</a:t>
            </a:r>
          </a:p>
          <a:p>
            <a:pPr>
              <a:lnSpc>
                <a:spcPct val="120000"/>
              </a:lnSpc>
              <a:spcAft>
                <a:spcPts val="601"/>
              </a:spcAft>
            </a:pPr>
            <a:r>
              <a:rPr lang="en-US" sz="2000" dirty="0">
                <a:solidFill>
                  <a:srgbClr val="000000"/>
                </a:solidFill>
              </a:rPr>
              <a:t> Expiration date will be auto-filled as per your school guidelines. (1825 days = 5 years from result date)</a:t>
            </a:r>
          </a:p>
        </p:txBody>
      </p:sp>
    </p:spTree>
    <p:extLst>
      <p:ext uri="{BB962C8B-B14F-4D97-AF65-F5344CB8AC3E}">
        <p14:creationId xmlns:p14="http://schemas.microsoft.com/office/powerpoint/2010/main" val="50513428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C91EFE9-B53A-8059-5283-3182A68FC395}"/>
              </a:ext>
            </a:extLst>
          </p:cNvPr>
          <p:cNvSpPr>
            <a:spLocks noGrp="1"/>
          </p:cNvSpPr>
          <p:nvPr>
            <p:ph type="title"/>
          </p:nvPr>
        </p:nvSpPr>
        <p:spPr>
          <a:xfrm>
            <a:off x="2085975" y="1211082"/>
            <a:ext cx="8191086" cy="822009"/>
          </a:xfrm>
        </p:spPr>
        <p:txBody>
          <a:bodyPr>
            <a:normAutofit fontScale="90000"/>
          </a:bodyPr>
          <a:lstStyle/>
          <a:p>
            <a:r>
              <a:rPr lang="en-US" dirty="0">
                <a:solidFill>
                  <a:srgbClr val="C00000"/>
                </a:solidFill>
              </a:rPr>
              <a:t>Universal – Background Standard </a:t>
            </a:r>
          </a:p>
        </p:txBody>
      </p:sp>
      <p:sp>
        <p:nvSpPr>
          <p:cNvPr id="7" name="Content Placeholder 6">
            <a:extLst>
              <a:ext uri="{FF2B5EF4-FFF2-40B4-BE49-F238E27FC236}">
                <a16:creationId xmlns:a16="http://schemas.microsoft.com/office/drawing/2014/main" id="{EC80B801-1441-D0E5-6F44-FF7D0F20B9E3}"/>
              </a:ext>
            </a:extLst>
          </p:cNvPr>
          <p:cNvSpPr>
            <a:spLocks noGrp="1"/>
          </p:cNvSpPr>
          <p:nvPr>
            <p:ph idx="1"/>
          </p:nvPr>
        </p:nvSpPr>
        <p:spPr>
          <a:xfrm>
            <a:off x="1611631" y="2345637"/>
            <a:ext cx="9742171" cy="3831326"/>
          </a:xfrm>
        </p:spPr>
        <p:txBody>
          <a:bodyPr>
            <a:normAutofit/>
          </a:bodyPr>
          <a:lstStyle/>
          <a:p>
            <a:pPr>
              <a:spcAft>
                <a:spcPts val="601"/>
              </a:spcAft>
            </a:pPr>
            <a:r>
              <a:rPr lang="en-US" sz="2000" dirty="0">
                <a:solidFill>
                  <a:srgbClr val="000000"/>
                </a:solidFill>
              </a:rPr>
              <a:t> Universal is the company that performs the general background check</a:t>
            </a:r>
          </a:p>
          <a:p>
            <a:pPr>
              <a:spcAft>
                <a:spcPts val="601"/>
              </a:spcAft>
            </a:pPr>
            <a:r>
              <a:rPr lang="en-US" sz="2000" dirty="0">
                <a:solidFill>
                  <a:srgbClr val="000000"/>
                </a:solidFill>
              </a:rPr>
              <a:t> General background - includes the following: </a:t>
            </a:r>
          </a:p>
          <a:p>
            <a:pPr lvl="1">
              <a:spcAft>
                <a:spcPts val="601"/>
              </a:spcAft>
            </a:pPr>
            <a:r>
              <a:rPr lang="en-US" sz="1600" dirty="0">
                <a:solidFill>
                  <a:srgbClr val="000000"/>
                </a:solidFill>
              </a:rPr>
              <a:t> Residency History</a:t>
            </a:r>
          </a:p>
          <a:p>
            <a:pPr lvl="1">
              <a:spcAft>
                <a:spcPts val="601"/>
              </a:spcAft>
            </a:pPr>
            <a:r>
              <a:rPr lang="en-US" sz="1600" dirty="0">
                <a:solidFill>
                  <a:srgbClr val="000000"/>
                </a:solidFill>
              </a:rPr>
              <a:t> County Criminal Searches (previous 7 years) outside of PA</a:t>
            </a:r>
          </a:p>
          <a:p>
            <a:pPr lvl="1">
              <a:spcAft>
                <a:spcPts val="601"/>
              </a:spcAft>
            </a:pPr>
            <a:r>
              <a:rPr lang="en-US" sz="1600" dirty="0">
                <a:solidFill>
                  <a:srgbClr val="000000"/>
                </a:solidFill>
              </a:rPr>
              <a:t> National Record Indicator w/ Sex Offender Index</a:t>
            </a:r>
          </a:p>
          <a:p>
            <a:pPr lvl="1">
              <a:spcAft>
                <a:spcPts val="601"/>
              </a:spcAft>
            </a:pPr>
            <a:r>
              <a:rPr lang="en-US" sz="1600" dirty="0">
                <a:solidFill>
                  <a:srgbClr val="000000"/>
                </a:solidFill>
              </a:rPr>
              <a:t> Nationwide Healthcare Fraud and Abuse Search (OFAC, OIG, GSA)</a:t>
            </a:r>
          </a:p>
        </p:txBody>
      </p:sp>
    </p:spTree>
    <p:extLst>
      <p:ext uri="{BB962C8B-B14F-4D97-AF65-F5344CB8AC3E}">
        <p14:creationId xmlns:p14="http://schemas.microsoft.com/office/powerpoint/2010/main" val="285600286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C91EFE9-B53A-8059-5283-3182A68FC395}"/>
              </a:ext>
            </a:extLst>
          </p:cNvPr>
          <p:cNvSpPr>
            <a:spLocks noGrp="1"/>
          </p:cNvSpPr>
          <p:nvPr>
            <p:ph type="title"/>
          </p:nvPr>
        </p:nvSpPr>
        <p:spPr>
          <a:xfrm>
            <a:off x="2085975" y="1211082"/>
            <a:ext cx="8191086" cy="822009"/>
          </a:xfrm>
        </p:spPr>
        <p:txBody>
          <a:bodyPr>
            <a:normAutofit fontScale="90000"/>
          </a:bodyPr>
          <a:lstStyle/>
          <a:p>
            <a:r>
              <a:rPr lang="en-US" dirty="0">
                <a:solidFill>
                  <a:srgbClr val="C00000"/>
                </a:solidFill>
              </a:rPr>
              <a:t>Universal – Background Standard (cont.)</a:t>
            </a:r>
          </a:p>
        </p:txBody>
      </p:sp>
      <p:sp>
        <p:nvSpPr>
          <p:cNvPr id="7" name="Content Placeholder 6">
            <a:extLst>
              <a:ext uri="{FF2B5EF4-FFF2-40B4-BE49-F238E27FC236}">
                <a16:creationId xmlns:a16="http://schemas.microsoft.com/office/drawing/2014/main" id="{EC80B801-1441-D0E5-6F44-FF7D0F20B9E3}"/>
              </a:ext>
            </a:extLst>
          </p:cNvPr>
          <p:cNvSpPr>
            <a:spLocks noGrp="1"/>
          </p:cNvSpPr>
          <p:nvPr>
            <p:ph idx="1"/>
          </p:nvPr>
        </p:nvSpPr>
        <p:spPr>
          <a:xfrm>
            <a:off x="1611631" y="2345637"/>
            <a:ext cx="9742171" cy="3831326"/>
          </a:xfrm>
        </p:spPr>
        <p:txBody>
          <a:bodyPr>
            <a:normAutofit lnSpcReduction="10000"/>
          </a:bodyPr>
          <a:lstStyle/>
          <a:p>
            <a:pPr>
              <a:spcAft>
                <a:spcPts val="601"/>
              </a:spcAft>
            </a:pPr>
            <a:r>
              <a:rPr lang="en-US" sz="2000" b="1" dirty="0">
                <a:solidFill>
                  <a:srgbClr val="000000"/>
                </a:solidFill>
              </a:rPr>
              <a:t>Please use your legal name when completing the Universal Background check materials.  Once you click request screening you receive an email from Universal to complete the screening.</a:t>
            </a:r>
          </a:p>
          <a:p>
            <a:pPr>
              <a:spcAft>
                <a:spcPts val="601"/>
              </a:spcAft>
            </a:pPr>
            <a:r>
              <a:rPr lang="en-US" sz="2000" dirty="0">
                <a:solidFill>
                  <a:srgbClr val="000000"/>
                </a:solidFill>
              </a:rPr>
              <a:t>The cost is $58. </a:t>
            </a:r>
          </a:p>
          <a:p>
            <a:pPr>
              <a:spcAft>
                <a:spcPts val="601"/>
              </a:spcAft>
            </a:pPr>
            <a:r>
              <a:rPr lang="en-US" sz="2000" dirty="0">
                <a:solidFill>
                  <a:srgbClr val="000000"/>
                </a:solidFill>
              </a:rPr>
              <a:t>If you have lived in New York in the past 7 years, you will also need to request a New York background check in addition to the standard Universal-Background check. This can be requested from the requirement named -'Universal - New York Statewide screening (if applicable)’. </a:t>
            </a:r>
          </a:p>
          <a:p>
            <a:pPr lvl="1">
              <a:spcAft>
                <a:spcPts val="601"/>
              </a:spcAft>
            </a:pPr>
            <a:r>
              <a:rPr lang="en-US" sz="1600" dirty="0">
                <a:solidFill>
                  <a:srgbClr val="000000"/>
                </a:solidFill>
              </a:rPr>
              <a:t>The cost is $108.</a:t>
            </a:r>
          </a:p>
          <a:p>
            <a:pPr>
              <a:spcAft>
                <a:spcPts val="601"/>
              </a:spcAft>
            </a:pPr>
            <a:r>
              <a:rPr lang="en-US" sz="2000" dirty="0">
                <a:solidFill>
                  <a:srgbClr val="000000"/>
                </a:solidFill>
              </a:rPr>
              <a:t>You must to complete the Background Check. If your status remains “In Progress” you can click on the requirement to see status under details, and resume filling in the form if needed.</a:t>
            </a:r>
          </a:p>
        </p:txBody>
      </p:sp>
    </p:spTree>
    <p:extLst>
      <p:ext uri="{BB962C8B-B14F-4D97-AF65-F5344CB8AC3E}">
        <p14:creationId xmlns:p14="http://schemas.microsoft.com/office/powerpoint/2010/main" val="351474427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1B8186-01C0-992D-8517-1130EE76BC55}"/>
              </a:ext>
            </a:extLst>
          </p:cNvPr>
          <p:cNvSpPr>
            <a:spLocks noGrp="1"/>
          </p:cNvSpPr>
          <p:nvPr>
            <p:ph type="ctrTitle"/>
          </p:nvPr>
        </p:nvSpPr>
        <p:spPr>
          <a:xfrm>
            <a:off x="6632021" y="1379478"/>
            <a:ext cx="5050219" cy="1909764"/>
          </a:xfrm>
        </p:spPr>
        <p:txBody>
          <a:bodyPr/>
          <a:lstStyle/>
          <a:p>
            <a:pPr algn="l"/>
            <a:r>
              <a:rPr lang="en-US" b="1" dirty="0">
                <a:solidFill>
                  <a:schemeClr val="accent1"/>
                </a:solidFill>
              </a:rPr>
              <a:t>Other</a:t>
            </a:r>
          </a:p>
        </p:txBody>
      </p:sp>
      <p:cxnSp>
        <p:nvCxnSpPr>
          <p:cNvPr id="5" name="Straight Connector 4">
            <a:extLst>
              <a:ext uri="{FF2B5EF4-FFF2-40B4-BE49-F238E27FC236}">
                <a16:creationId xmlns:a16="http://schemas.microsoft.com/office/drawing/2014/main" id="{DACCE9EA-F97A-9CC0-AD49-F309A80FB752}"/>
              </a:ext>
              <a:ext uri="{C183D7F6-B498-43B3-948B-1728B52AA6E4}">
                <adec:decorative xmlns:adec="http://schemas.microsoft.com/office/drawing/2017/decorative" val="1"/>
              </a:ext>
            </a:extLst>
          </p:cNvPr>
          <p:cNvCxnSpPr>
            <a:cxnSpLocks/>
          </p:cNvCxnSpPr>
          <p:nvPr/>
        </p:nvCxnSpPr>
        <p:spPr>
          <a:xfrm>
            <a:off x="6765394" y="3714883"/>
            <a:ext cx="3536548" cy="0"/>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sp>
        <p:nvSpPr>
          <p:cNvPr id="4" name="Rectangle 3" descr="Image of a woman with a concerned look standing at a desk with a laptop, with out of focus equipment in the background">
            <a:extLst>
              <a:ext uri="{FF2B5EF4-FFF2-40B4-BE49-F238E27FC236}">
                <a16:creationId xmlns:a16="http://schemas.microsoft.com/office/drawing/2014/main" id="{B8A93AB9-6DCA-4B9C-7C2D-6F25198F632F}"/>
              </a:ext>
            </a:extLst>
          </p:cNvPr>
          <p:cNvSpPr/>
          <p:nvPr/>
        </p:nvSpPr>
        <p:spPr>
          <a:xfrm>
            <a:off x="0" y="0"/>
            <a:ext cx="6096000" cy="6858000"/>
          </a:xfrm>
          <a:prstGeom prst="rect">
            <a:avLst/>
          </a:prstGeom>
          <a:blipFill>
            <a:blip r:embed="rId2" cstate="screen">
              <a:extLst>
                <a:ext uri="{28A0092B-C50C-407E-A947-70E740481C1C}">
                  <a14:useLocalDpi xmlns:a14="http://schemas.microsoft.com/office/drawing/2010/main"/>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Tree>
    <p:extLst>
      <p:ext uri="{BB962C8B-B14F-4D97-AF65-F5344CB8AC3E}">
        <p14:creationId xmlns:p14="http://schemas.microsoft.com/office/powerpoint/2010/main" val="384263969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C91EFE9-B53A-8059-5283-3182A68FC395}"/>
              </a:ext>
            </a:extLst>
          </p:cNvPr>
          <p:cNvSpPr>
            <a:spLocks noGrp="1"/>
          </p:cNvSpPr>
          <p:nvPr>
            <p:ph type="title"/>
          </p:nvPr>
        </p:nvSpPr>
        <p:spPr>
          <a:xfrm>
            <a:off x="2085975" y="1211082"/>
            <a:ext cx="8191086" cy="822009"/>
          </a:xfrm>
        </p:spPr>
        <p:txBody>
          <a:bodyPr>
            <a:normAutofit/>
          </a:bodyPr>
          <a:lstStyle/>
          <a:p>
            <a:pPr algn="ctr"/>
            <a:r>
              <a:rPr lang="en-US" dirty="0">
                <a:solidFill>
                  <a:srgbClr val="C00000"/>
                </a:solidFill>
              </a:rPr>
              <a:t>Health Insurance</a:t>
            </a:r>
          </a:p>
        </p:txBody>
      </p:sp>
      <p:sp>
        <p:nvSpPr>
          <p:cNvPr id="7" name="Content Placeholder 6">
            <a:extLst>
              <a:ext uri="{FF2B5EF4-FFF2-40B4-BE49-F238E27FC236}">
                <a16:creationId xmlns:a16="http://schemas.microsoft.com/office/drawing/2014/main" id="{EC80B801-1441-D0E5-6F44-FF7D0F20B9E3}"/>
              </a:ext>
            </a:extLst>
          </p:cNvPr>
          <p:cNvSpPr>
            <a:spLocks noGrp="1"/>
          </p:cNvSpPr>
          <p:nvPr>
            <p:ph idx="1"/>
          </p:nvPr>
        </p:nvSpPr>
        <p:spPr>
          <a:xfrm>
            <a:off x="1611631" y="2345637"/>
            <a:ext cx="9742171" cy="3831326"/>
          </a:xfrm>
        </p:spPr>
        <p:txBody>
          <a:bodyPr>
            <a:normAutofit/>
          </a:bodyPr>
          <a:lstStyle/>
          <a:p>
            <a:pPr>
              <a:spcAft>
                <a:spcPts val="601"/>
              </a:spcAft>
            </a:pPr>
            <a:r>
              <a:rPr lang="en-US" sz="2000" dirty="0">
                <a:solidFill>
                  <a:srgbClr val="000000"/>
                </a:solidFill>
              </a:rPr>
              <a:t> You must be covered by a health insurance policy such as Medicaid, a managed-care plan (such as Health Partners), an HMO or private carrier (such as Blue Cross/Blue Shield).</a:t>
            </a:r>
            <a:endParaRPr lang="en-US" sz="2000" dirty="0"/>
          </a:p>
          <a:p>
            <a:pPr>
              <a:spcAft>
                <a:spcPts val="601"/>
              </a:spcAft>
            </a:pPr>
            <a:r>
              <a:rPr lang="en-US" sz="2000" dirty="0">
                <a:solidFill>
                  <a:srgbClr val="000000"/>
                </a:solidFill>
              </a:rPr>
              <a:t> Front and back of the card to be uploaded. </a:t>
            </a:r>
          </a:p>
          <a:p>
            <a:pPr>
              <a:spcAft>
                <a:spcPts val="601"/>
              </a:spcAft>
            </a:pPr>
            <a:r>
              <a:rPr lang="en-US" sz="2000" dirty="0">
                <a:solidFill>
                  <a:srgbClr val="000000"/>
                </a:solidFill>
              </a:rPr>
              <a:t> This requirement must be completed by July 1 each year.</a:t>
            </a:r>
            <a:endParaRPr lang="en-US" sz="2000" dirty="0"/>
          </a:p>
          <a:p>
            <a:pPr>
              <a:spcAft>
                <a:spcPts val="601"/>
              </a:spcAft>
            </a:pPr>
            <a:r>
              <a:rPr lang="en-US" sz="2000" dirty="0">
                <a:solidFill>
                  <a:srgbClr val="000000"/>
                </a:solidFill>
              </a:rPr>
              <a:t> Documentation must include the Health insurance company/provider name and Student name or Surname. </a:t>
            </a:r>
            <a:endParaRPr lang="en-US" sz="2000" dirty="0"/>
          </a:p>
          <a:p>
            <a:pPr>
              <a:spcAft>
                <a:spcPts val="601"/>
              </a:spcAft>
            </a:pPr>
            <a:r>
              <a:rPr lang="en-US" sz="2000" dirty="0">
                <a:solidFill>
                  <a:srgbClr val="000000"/>
                </a:solidFill>
              </a:rPr>
              <a:t> If you do not have health insurance, it can be purchased through the university.  </a:t>
            </a:r>
            <a:r>
              <a:rPr lang="en-US" sz="2000" dirty="0">
                <a:solidFill>
                  <a:schemeClr val="tx2"/>
                </a:solidFill>
                <a:hlinkClick r:id="rId2">
                  <a:extLst>
                    <a:ext uri="{A12FA001-AC4F-418D-AE19-62706E023703}">
                      <ahyp:hlinkClr xmlns:ahyp="http://schemas.microsoft.com/office/drawing/2018/hyperlinkcolor" val="tx"/>
                    </a:ext>
                  </a:extLst>
                </a:hlinkClick>
              </a:rPr>
              <a:t>https://careers.temple.edu/hr-resources/our-functional-areas/benefits-administration/health-insurance-plans/student-health</a:t>
            </a:r>
            <a:endParaRPr lang="en-US" sz="1801" b="1" dirty="0">
              <a:solidFill>
                <a:schemeClr val="tx2"/>
              </a:solidFill>
            </a:endParaRPr>
          </a:p>
        </p:txBody>
      </p:sp>
    </p:spTree>
    <p:extLst>
      <p:ext uri="{BB962C8B-B14F-4D97-AF65-F5344CB8AC3E}">
        <p14:creationId xmlns:p14="http://schemas.microsoft.com/office/powerpoint/2010/main" val="403415901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C91EFE9-B53A-8059-5283-3182A68FC395}"/>
              </a:ext>
            </a:extLst>
          </p:cNvPr>
          <p:cNvSpPr>
            <a:spLocks noGrp="1"/>
          </p:cNvSpPr>
          <p:nvPr>
            <p:ph type="title"/>
          </p:nvPr>
        </p:nvSpPr>
        <p:spPr>
          <a:xfrm>
            <a:off x="2085975" y="1211082"/>
            <a:ext cx="8191086" cy="822009"/>
          </a:xfrm>
        </p:spPr>
        <p:txBody>
          <a:bodyPr>
            <a:normAutofit/>
          </a:bodyPr>
          <a:lstStyle/>
          <a:p>
            <a:pPr algn="ctr"/>
            <a:r>
              <a:rPr lang="en-US" dirty="0">
                <a:solidFill>
                  <a:srgbClr val="C00000"/>
                </a:solidFill>
              </a:rPr>
              <a:t>Other Requirements</a:t>
            </a:r>
          </a:p>
        </p:txBody>
      </p:sp>
      <p:sp>
        <p:nvSpPr>
          <p:cNvPr id="7" name="Content Placeholder 6">
            <a:extLst>
              <a:ext uri="{FF2B5EF4-FFF2-40B4-BE49-F238E27FC236}">
                <a16:creationId xmlns:a16="http://schemas.microsoft.com/office/drawing/2014/main" id="{EC80B801-1441-D0E5-6F44-FF7D0F20B9E3}"/>
              </a:ext>
            </a:extLst>
          </p:cNvPr>
          <p:cNvSpPr>
            <a:spLocks noGrp="1"/>
          </p:cNvSpPr>
          <p:nvPr>
            <p:ph idx="1"/>
          </p:nvPr>
        </p:nvSpPr>
        <p:spPr>
          <a:xfrm>
            <a:off x="1611631" y="2345637"/>
            <a:ext cx="9742171" cy="3831326"/>
          </a:xfrm>
        </p:spPr>
        <p:txBody>
          <a:bodyPr>
            <a:normAutofit/>
          </a:bodyPr>
          <a:lstStyle/>
          <a:p>
            <a:pPr>
              <a:spcAft>
                <a:spcPts val="601"/>
              </a:spcAft>
            </a:pPr>
            <a:r>
              <a:rPr lang="en-US" sz="3200" dirty="0">
                <a:solidFill>
                  <a:srgbClr val="000000"/>
                </a:solidFill>
              </a:rPr>
              <a:t>Other requirements may be enabled for your program, such as:</a:t>
            </a:r>
          </a:p>
          <a:p>
            <a:pPr lvl="1">
              <a:spcAft>
                <a:spcPts val="601"/>
              </a:spcAft>
            </a:pPr>
            <a:r>
              <a:rPr lang="en-US" sz="3200" dirty="0">
                <a:solidFill>
                  <a:srgbClr val="000000"/>
                </a:solidFill>
              </a:rPr>
              <a:t>PA License / neighboring state license</a:t>
            </a:r>
          </a:p>
          <a:p>
            <a:pPr lvl="1">
              <a:spcAft>
                <a:spcPts val="601"/>
              </a:spcAft>
            </a:pPr>
            <a:r>
              <a:rPr lang="en-US" sz="3200" dirty="0">
                <a:solidFill>
                  <a:srgbClr val="000000"/>
                </a:solidFill>
              </a:rPr>
              <a:t>CV</a:t>
            </a:r>
          </a:p>
          <a:p>
            <a:pPr lvl="1">
              <a:spcAft>
                <a:spcPts val="601"/>
              </a:spcAft>
            </a:pPr>
            <a:r>
              <a:rPr lang="en-US" sz="3200" dirty="0">
                <a:solidFill>
                  <a:srgbClr val="000000"/>
                </a:solidFill>
              </a:rPr>
              <a:t>Student Handbook acknowledgement</a:t>
            </a:r>
          </a:p>
          <a:p>
            <a:pPr lvl="1">
              <a:spcAft>
                <a:spcPts val="601"/>
              </a:spcAft>
            </a:pPr>
            <a:r>
              <a:rPr lang="en-US" sz="3200" dirty="0">
                <a:solidFill>
                  <a:srgbClr val="000000"/>
                </a:solidFill>
              </a:rPr>
              <a:t>TUHS mandatory compliances</a:t>
            </a:r>
          </a:p>
        </p:txBody>
      </p:sp>
    </p:spTree>
    <p:extLst>
      <p:ext uri="{BB962C8B-B14F-4D97-AF65-F5344CB8AC3E}">
        <p14:creationId xmlns:p14="http://schemas.microsoft.com/office/powerpoint/2010/main" val="97251847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1B8186-01C0-992D-8517-1130EE76BC55}"/>
              </a:ext>
            </a:extLst>
          </p:cNvPr>
          <p:cNvSpPr>
            <a:spLocks noGrp="1"/>
          </p:cNvSpPr>
          <p:nvPr>
            <p:ph type="ctrTitle"/>
          </p:nvPr>
        </p:nvSpPr>
        <p:spPr>
          <a:xfrm>
            <a:off x="1524000" y="1600200"/>
            <a:ext cx="9144000" cy="1909764"/>
          </a:xfrm>
        </p:spPr>
        <p:txBody>
          <a:bodyPr/>
          <a:lstStyle/>
          <a:p>
            <a:r>
              <a:rPr lang="en-US" b="1" dirty="0"/>
              <a:t>Questions?</a:t>
            </a:r>
          </a:p>
        </p:txBody>
      </p:sp>
      <p:cxnSp>
        <p:nvCxnSpPr>
          <p:cNvPr id="5" name="Straight Connector 4">
            <a:extLst>
              <a:ext uri="{FF2B5EF4-FFF2-40B4-BE49-F238E27FC236}">
                <a16:creationId xmlns:a16="http://schemas.microsoft.com/office/drawing/2014/main" id="{DACCE9EA-F97A-9CC0-AD49-F309A80FB752}"/>
              </a:ext>
              <a:ext uri="{C183D7F6-B498-43B3-948B-1728B52AA6E4}">
                <adec:decorative xmlns:adec="http://schemas.microsoft.com/office/drawing/2017/decorative" val="1"/>
              </a:ext>
            </a:extLst>
          </p:cNvPr>
          <p:cNvCxnSpPr>
            <a:cxnSpLocks/>
          </p:cNvCxnSpPr>
          <p:nvPr/>
        </p:nvCxnSpPr>
        <p:spPr>
          <a:xfrm>
            <a:off x="4495171" y="3935603"/>
            <a:ext cx="3201662" cy="0"/>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Subtitle 2">
            <a:extLst>
              <a:ext uri="{FF2B5EF4-FFF2-40B4-BE49-F238E27FC236}">
                <a16:creationId xmlns:a16="http://schemas.microsoft.com/office/drawing/2014/main" id="{E0D25270-47BE-7129-61E8-971898BD3DBE}"/>
              </a:ext>
            </a:extLst>
          </p:cNvPr>
          <p:cNvSpPr>
            <a:spLocks noGrp="1"/>
          </p:cNvSpPr>
          <p:nvPr>
            <p:ph type="subTitle" idx="1"/>
          </p:nvPr>
        </p:nvSpPr>
        <p:spPr>
          <a:xfrm>
            <a:off x="1524000" y="4446377"/>
            <a:ext cx="9144000" cy="1312101"/>
          </a:xfrm>
        </p:spPr>
        <p:txBody>
          <a:bodyPr/>
          <a:lstStyle/>
          <a:p>
            <a:r>
              <a:rPr lang="en-US" dirty="0">
                <a:solidFill>
                  <a:schemeClr val="bg1"/>
                </a:solidFill>
              </a:rPr>
              <a:t>Contact </a:t>
            </a:r>
            <a:r>
              <a:rPr lang="en-US" dirty="0">
                <a:solidFill>
                  <a:schemeClr val="bg1"/>
                </a:solidFill>
                <a:hlinkClick r:id="rId2"/>
              </a:rPr>
              <a:t>cahelp@temple.edu</a:t>
            </a:r>
            <a:r>
              <a:rPr lang="en-US" dirty="0">
                <a:solidFill>
                  <a:schemeClr val="bg1"/>
                </a:solidFill>
              </a:rPr>
              <a:t> with any issues</a:t>
            </a:r>
          </a:p>
        </p:txBody>
      </p:sp>
    </p:spTree>
    <p:extLst>
      <p:ext uri="{BB962C8B-B14F-4D97-AF65-F5344CB8AC3E}">
        <p14:creationId xmlns:p14="http://schemas.microsoft.com/office/powerpoint/2010/main" val="2694576016"/>
      </p:ext>
    </p:extLst>
  </p:cSld>
  <p:clrMapOvr>
    <a:masterClrMapping/>
  </p:clrMapOvr>
</p:sld>
</file>

<file path=ppt/theme/theme1.xml><?xml version="1.0" encoding="utf-8"?>
<a:theme xmlns:a="http://schemas.openxmlformats.org/drawingml/2006/main" name="Office Theme">
  <a:themeElements>
    <a:clrScheme name="Temple Colors">
      <a:dk1>
        <a:srgbClr val="000000"/>
      </a:dk1>
      <a:lt1>
        <a:srgbClr val="FFFFFF"/>
      </a:lt1>
      <a:dk2>
        <a:srgbClr val="A31E34"/>
      </a:dk2>
      <a:lt2>
        <a:srgbClr val="E7E6E6"/>
      </a:lt2>
      <a:accent1>
        <a:srgbClr val="A31E34"/>
      </a:accent1>
      <a:accent2>
        <a:srgbClr val="CCEBF4"/>
      </a:accent2>
      <a:accent3>
        <a:srgbClr val="C7D602"/>
      </a:accent3>
      <a:accent4>
        <a:srgbClr val="FDB913"/>
      </a:accent4>
      <a:accent5>
        <a:srgbClr val="2F287E"/>
      </a:accent5>
      <a:accent6>
        <a:srgbClr val="BAA682"/>
      </a:accent6>
      <a:hlink>
        <a:srgbClr val="000000"/>
      </a:hlink>
      <a:folHlink>
        <a:srgbClr val="00000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ff22c27b-db1f-4c63-a663-884cc991f347" xsi:nil="true"/>
    <lcf76f155ced4ddcb4097134ff3c332f xmlns="a16160da-0a12-4e1c-b750-6f608aa25df9">
      <Terms xmlns="http://schemas.microsoft.com/office/infopath/2007/PartnerControls"/>
    </lcf76f155ced4ddcb4097134ff3c332f>
    <Reviewed xmlns="a16160da-0a12-4e1c-b750-6f608aa25df9">false</Reviewed>
    <_Flow_SignoffStatus xmlns="a16160da-0a12-4e1c-b750-6f608aa25df9" xsi:nil="true"/>
    <Finalized xmlns="a16160da-0a12-4e1c-b750-6f608aa25df9">No</Finalized>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2A61C058B189C546B78DE5711597179E" ma:contentTypeVersion="16" ma:contentTypeDescription="Create a new document." ma:contentTypeScope="" ma:versionID="3fa749a3be30a42d8befe74f203d4353">
  <xsd:schema xmlns:xsd="http://www.w3.org/2001/XMLSchema" xmlns:xs="http://www.w3.org/2001/XMLSchema" xmlns:p="http://schemas.microsoft.com/office/2006/metadata/properties" xmlns:ns2="a16160da-0a12-4e1c-b750-6f608aa25df9" xmlns:ns3="ff22c27b-db1f-4c63-a663-884cc991f347" targetNamespace="http://schemas.microsoft.com/office/2006/metadata/properties" ma:root="true" ma:fieldsID="037794e311d819a59146a5b4da900973" ns2:_="" ns3:_="">
    <xsd:import namespace="a16160da-0a12-4e1c-b750-6f608aa25df9"/>
    <xsd:import namespace="ff22c27b-db1f-4c63-a663-884cc991f347"/>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SearchProperties" minOccurs="0"/>
                <xsd:element ref="ns3:SharedWithUsers" minOccurs="0"/>
                <xsd:element ref="ns3:SharedWithDetails" minOccurs="0"/>
                <xsd:element ref="ns2:MediaServiceDateTaken"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2:Finalized" minOccurs="0"/>
                <xsd:element ref="ns2:Reviewed" minOccurs="0"/>
                <xsd:element ref="ns2:_Flow_Signoff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16160da-0a12-4e1c-b750-6f608aa25df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46aeeafc-10b8-45d8-a1af-5ed376f9e159"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Finalized" ma:index="21" nillable="true" ma:displayName="Finalized" ma:default="No" ma:format="Dropdown" ma:internalName="Finalized">
      <xsd:simpleType>
        <xsd:restriction base="dms:Choice">
          <xsd:enumeration value="Yes"/>
          <xsd:enumeration value="No"/>
        </xsd:restriction>
      </xsd:simpleType>
    </xsd:element>
    <xsd:element name="Reviewed" ma:index="22" nillable="true" ma:displayName="Reviewed" ma:default="0" ma:format="Dropdown" ma:internalName="Reviewed">
      <xsd:simpleType>
        <xsd:restriction base="dms:Boolean"/>
      </xsd:simpleType>
    </xsd:element>
    <xsd:element name="_Flow_SignoffStatus" ma:index="23" nillable="true" ma:displayName="Sign-off status" ma:internalName="_x0024_Resources_x003a_core_x002c_Signoff_Status">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f22c27b-db1f-4c63-a663-884cc991f347"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7d1ef8c9-aceb-4f3b-8143-b4523e761210}" ma:internalName="TaxCatchAll" ma:showField="CatchAllData" ma:web="ff22c27b-db1f-4c63-a663-884cc991f34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1B2DD72-5EBE-40F3-8B43-9BAADB25DDD6}">
  <ds:schemaRefs>
    <ds:schemaRef ds:uri="http://schemas.openxmlformats.org/package/2006/metadata/core-properties"/>
    <ds:schemaRef ds:uri="http://purl.org/dc/elements/1.1/"/>
    <ds:schemaRef ds:uri="http://purl.org/dc/terms/"/>
    <ds:schemaRef ds:uri="ff22c27b-db1f-4c63-a663-884cc991f347"/>
    <ds:schemaRef ds:uri="a16160da-0a12-4e1c-b750-6f608aa25df9"/>
    <ds:schemaRef ds:uri="http://purl.org/dc/dcmitype/"/>
    <ds:schemaRef ds:uri="http://www.w3.org/XML/1998/namespace"/>
    <ds:schemaRef ds:uri="http://schemas.microsoft.com/office/2006/documentManagement/type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D0D1743E-624F-4A58-8A8B-A8D52D08F96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16160da-0a12-4e1c-b750-6f608aa25df9"/>
    <ds:schemaRef ds:uri="ff22c27b-db1f-4c63-a663-884cc991f34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5916AD2-E6B5-48DF-B1B3-70289FB3585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32374</TotalTime>
  <Words>3827</Words>
  <Application>Microsoft Office PowerPoint</Application>
  <PresentationFormat>Widescreen</PresentationFormat>
  <Paragraphs>382</Paragraphs>
  <Slides>45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45</vt:i4>
      </vt:variant>
    </vt:vector>
  </HeadingPairs>
  <TitlesOfParts>
    <vt:vector size="50" baseType="lpstr">
      <vt:lpstr>Arial</vt:lpstr>
      <vt:lpstr>Calibri</vt:lpstr>
      <vt:lpstr>Segoe UI</vt:lpstr>
      <vt:lpstr>Wingdings</vt:lpstr>
      <vt:lpstr>Office Theme</vt:lpstr>
      <vt:lpstr>Compliance Requirements for Clinical/Fieldwork/ Practicum Experience</vt:lpstr>
      <vt:lpstr>Compliance Requirements In Exxat At a Glance</vt:lpstr>
      <vt:lpstr>Compliance Requirements At a Glance HEALTH AND IMMUNIZATION</vt:lpstr>
      <vt:lpstr>Compliance Requirements At a Glance CERTIFICATIONS AND TRAINING</vt:lpstr>
      <vt:lpstr>Compliance Requirements At a Glance BACKGROUND AND IDENTITY VERIFICATION</vt:lpstr>
      <vt:lpstr>Compliance Requirements At a Glance </vt:lpstr>
      <vt:lpstr>EXXAT, PRISM, and Approve</vt:lpstr>
      <vt:lpstr>EXXAT </vt:lpstr>
      <vt:lpstr>Uploading Compliance Documents to Exxat 1/5</vt:lpstr>
      <vt:lpstr>Uploading Compliance Documents to Exxat 2/5</vt:lpstr>
      <vt:lpstr>Uploading Compliance Documents to Exxat 3/5</vt:lpstr>
      <vt:lpstr>Uploading Compliance Documents to Exxat 4/5</vt:lpstr>
      <vt:lpstr>Uploading Compliance Documents to Exxat 5/5</vt:lpstr>
      <vt:lpstr>Student Health Portal</vt:lpstr>
      <vt:lpstr>Student Health Portal Accessing your Health Record Summary </vt:lpstr>
      <vt:lpstr>Student Health Portal Accessing your Health Record Summary</vt:lpstr>
      <vt:lpstr>Student Health Portal Understanding your Health Summary </vt:lpstr>
      <vt:lpstr>Student Health Portal Understanding your Health Summary – Validation Results </vt:lpstr>
      <vt:lpstr>Requirement Details</vt:lpstr>
      <vt:lpstr>Health and Immunization</vt:lpstr>
      <vt:lpstr>Health and Immunization Requirements</vt:lpstr>
      <vt:lpstr>Flu (Influenza)</vt:lpstr>
      <vt:lpstr>Hepatitis B</vt:lpstr>
      <vt:lpstr>Measles, Mumps, and Rubella</vt:lpstr>
      <vt:lpstr>Physical Exam Form</vt:lpstr>
      <vt:lpstr>Tetanus, Diptheria, and Pertussis (TDAP)</vt:lpstr>
      <vt:lpstr>Tuberculosis (TB)</vt:lpstr>
      <vt:lpstr>Varicella</vt:lpstr>
      <vt:lpstr>Certifications and Trainings</vt:lpstr>
      <vt:lpstr>Certifications and Trainings Requirements</vt:lpstr>
      <vt:lpstr>Bloodborne Pathogen Training</vt:lpstr>
      <vt:lpstr>CPR</vt:lpstr>
      <vt:lpstr>FERPA</vt:lpstr>
      <vt:lpstr>HIPAA</vt:lpstr>
      <vt:lpstr>Verification / Identity Documents</vt:lpstr>
      <vt:lpstr>Verification / Identity Documents Requirements</vt:lpstr>
      <vt:lpstr>Fingerprints</vt:lpstr>
      <vt:lpstr>PA DHS Child Abuse History Clearance Act 151</vt:lpstr>
      <vt:lpstr>PA State Police Request for Criminal Records (PATCH) Act 34</vt:lpstr>
      <vt:lpstr>Universal – Background Standard </vt:lpstr>
      <vt:lpstr>Universal – Background Standard (cont.)</vt:lpstr>
      <vt:lpstr>Other</vt:lpstr>
      <vt:lpstr>Health Insurance</vt:lpstr>
      <vt:lpstr>Other Requirements</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Slide</dc:title>
  <dc:creator>Kerri Grogan</dc:creator>
  <cp:lastModifiedBy>Stefan Jewett</cp:lastModifiedBy>
  <cp:revision>18</cp:revision>
  <dcterms:created xsi:type="dcterms:W3CDTF">2024-01-15T15:24:49Z</dcterms:created>
  <dcterms:modified xsi:type="dcterms:W3CDTF">2026-03-16T21:01:06Z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0x0101002A61C058B189C546B78DE5711597179E</vt:lpwstr>
  </property>
  <property fmtid="{D5CDD505-2E9C-101B-9397-08002B2CF9AE}" pid="3" name="MediaServiceImageTags">
    <vt:lpwstr/>
  </property>
</Properties>
</file>